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2"/>
  </p:notesMasterIdLst>
  <p:handoutMasterIdLst>
    <p:handoutMasterId r:id="rId23"/>
  </p:handoutMasterIdLst>
  <p:sldIdLst>
    <p:sldId id="341" r:id="rId2"/>
    <p:sldId id="980" r:id="rId3"/>
    <p:sldId id="992" r:id="rId4"/>
    <p:sldId id="982" r:id="rId5"/>
    <p:sldId id="994" r:id="rId6"/>
    <p:sldId id="990" r:id="rId7"/>
    <p:sldId id="981" r:id="rId8"/>
    <p:sldId id="991" r:id="rId9"/>
    <p:sldId id="976" r:id="rId10"/>
    <p:sldId id="979" r:id="rId11"/>
    <p:sldId id="977" r:id="rId12"/>
    <p:sldId id="975" r:id="rId13"/>
    <p:sldId id="989" r:id="rId14"/>
    <p:sldId id="983" r:id="rId15"/>
    <p:sldId id="984" r:id="rId16"/>
    <p:sldId id="985" r:id="rId17"/>
    <p:sldId id="986" r:id="rId18"/>
    <p:sldId id="987" r:id="rId19"/>
    <p:sldId id="988" r:id="rId20"/>
    <p:sldId id="477" r:id="rId2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00"/>
    <a:srgbClr val="EAEFF7"/>
    <a:srgbClr val="FFFFFF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53" autoAdjust="0"/>
    <p:restoredTop sz="99112" autoAdjust="0"/>
  </p:normalViewPr>
  <p:slideViewPr>
    <p:cSldViewPr snapToGrid="0">
      <p:cViewPr varScale="1">
        <p:scale>
          <a:sx n="69" d="100"/>
          <a:sy n="69" d="100"/>
        </p:scale>
        <p:origin x="786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4969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3GPP TSG SA#96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Budapest, Hungary – 7th – 10th June 2022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 SP-220694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115291" y="1179802"/>
            <a:ext cx="9961418" cy="2387600"/>
          </a:xfrm>
        </p:spPr>
        <p:txBody>
          <a:bodyPr/>
          <a:lstStyle/>
          <a:p>
            <a:r>
              <a:rPr lang="en-US" altLang="en-US" dirty="0" err="1"/>
              <a:t>OpenAPI</a:t>
            </a:r>
            <a:r>
              <a:rPr lang="en-US" altLang="en-US" dirty="0"/>
              <a:t> specs management:</a:t>
            </a:r>
            <a:br>
              <a:rPr lang="en-US" altLang="en-US" dirty="0"/>
            </a:br>
            <a:r>
              <a:rPr lang="en-US" altLang="en-US" dirty="0"/>
              <a:t>Current status 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altLang="en-US" dirty="0"/>
              <a:t>Mr Lionel </a:t>
            </a:r>
            <a:r>
              <a:rPr lang="en-GB" altLang="en-US" dirty="0" err="1"/>
              <a:t>Morand</a:t>
            </a:r>
            <a:endParaRPr lang="en-GB" altLang="en-US" dirty="0"/>
          </a:p>
          <a:p>
            <a:r>
              <a:rPr lang="en-GB" altLang="en-US" dirty="0"/>
              <a:t>CT Chair, Orange</a:t>
            </a:r>
          </a:p>
          <a:p>
            <a:r>
              <a:rPr lang="en-GB" altLang="en-US" dirty="0" err="1"/>
              <a:t>OpenAPI</a:t>
            </a:r>
            <a:r>
              <a:rPr lang="en-GB" altLang="en-US" dirty="0"/>
              <a:t> Task Force convenor</a:t>
            </a:r>
          </a:p>
          <a:p>
            <a:endParaRPr lang="en-GB" altLang="en-US" dirty="0"/>
          </a:p>
          <a:p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B46DF35-DCC1-4F71-8C92-A9AB64250E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New Pre-</a:t>
            </a:r>
            <a:r>
              <a:rPr lang="fr-FR" dirty="0" err="1"/>
              <a:t>Plenary</a:t>
            </a:r>
            <a:r>
              <a:rPr lang="fr-FR" dirty="0"/>
              <a:t> Process </a:t>
            </a:r>
            <a:br>
              <a:rPr lang="fr-FR" dirty="0"/>
            </a:br>
            <a:r>
              <a:rPr lang="fr-FR" sz="2800" i="1" dirty="0" err="1"/>
              <a:t>after</a:t>
            </a:r>
            <a:r>
              <a:rPr lang="fr-FR" sz="2800" i="1" dirty="0"/>
              <a:t> TSG </a:t>
            </a:r>
            <a:r>
              <a:rPr lang="fr-FR" sz="2800" i="1" dirty="0" err="1"/>
              <a:t>Tdocs</a:t>
            </a:r>
            <a:r>
              <a:rPr lang="fr-FR" sz="2800" i="1" dirty="0"/>
              <a:t> </a:t>
            </a:r>
            <a:r>
              <a:rPr lang="fr-FR" sz="2800" i="1" dirty="0" err="1"/>
              <a:t>sumission</a:t>
            </a:r>
            <a:r>
              <a:rPr lang="fr-FR" sz="2800" i="1" dirty="0"/>
              <a:t> deadline</a:t>
            </a:r>
            <a:endParaRPr lang="fr-FR" i="1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037517F-8641-4F6B-A3B1-D2785640A409}"/>
              </a:ext>
            </a:extLst>
          </p:cNvPr>
          <p:cNvSpPr/>
          <p:nvPr/>
        </p:nvSpPr>
        <p:spPr>
          <a:xfrm>
            <a:off x="209739" y="1695012"/>
            <a:ext cx="21467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forge.3gpp.org/rep/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4A2CFAB-9DA4-47A8-A17A-D42F8734C4F6}"/>
              </a:ext>
            </a:extLst>
          </p:cNvPr>
          <p:cNvSpPr/>
          <p:nvPr/>
        </p:nvSpPr>
        <p:spPr>
          <a:xfrm>
            <a:off x="1515700" y="2042118"/>
            <a:ext cx="14029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all/5G_APIs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11EE5D-2007-4FDD-833B-2B8A30FAF6F1}"/>
              </a:ext>
            </a:extLst>
          </p:cNvPr>
          <p:cNvSpPr/>
          <p:nvPr/>
        </p:nvSpPr>
        <p:spPr>
          <a:xfrm>
            <a:off x="1515700" y="5013221"/>
            <a:ext cx="11592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sa5/</a:t>
            </a:r>
            <a:r>
              <a:rPr lang="fr-FR" dirty="0" err="1"/>
              <a:t>MnS</a:t>
            </a:r>
            <a:r>
              <a:rPr lang="fr-FR" dirty="0"/>
              <a:t>/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5CAF81C-8BA1-4395-97D2-908CA4D9A96B}"/>
              </a:ext>
            </a:extLst>
          </p:cNvPr>
          <p:cNvSpPr/>
          <p:nvPr/>
        </p:nvSpPr>
        <p:spPr>
          <a:xfrm>
            <a:off x="2217174" y="5410505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err="1"/>
              <a:t>OpenAPI</a:t>
            </a:r>
            <a:endParaRPr lang="fr-FR" dirty="0"/>
          </a:p>
        </p:txBody>
      </p:sp>
      <p:cxnSp>
        <p:nvCxnSpPr>
          <p:cNvPr id="18" name="Connecteur : en angle 17">
            <a:extLst>
              <a:ext uri="{FF2B5EF4-FFF2-40B4-BE49-F238E27FC236}">
                <a16:creationId xmlns:a16="http://schemas.microsoft.com/office/drawing/2014/main" id="{0F2D9BB4-D55A-4FD3-8B1C-D19101F633FC}"/>
              </a:ext>
            </a:extLst>
          </p:cNvPr>
          <p:cNvCxnSpPr>
            <a:cxnSpLocks/>
            <a:stCxn id="7" idx="2"/>
            <a:endCxn id="8" idx="1"/>
          </p:cNvCxnSpPr>
          <p:nvPr/>
        </p:nvCxnSpPr>
        <p:spPr>
          <a:xfrm rot="16200000" flipH="1">
            <a:off x="1318185" y="2029269"/>
            <a:ext cx="162440" cy="23259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 : en angle 19">
            <a:extLst>
              <a:ext uri="{FF2B5EF4-FFF2-40B4-BE49-F238E27FC236}">
                <a16:creationId xmlns:a16="http://schemas.microsoft.com/office/drawing/2014/main" id="{6DBCD3CB-BFCB-4582-83A9-EF186B23C1DE}"/>
              </a:ext>
            </a:extLst>
          </p:cNvPr>
          <p:cNvCxnSpPr>
            <a:cxnSpLocks/>
            <a:stCxn id="7" idx="2"/>
            <a:endCxn id="10" idx="1"/>
          </p:cNvCxnSpPr>
          <p:nvPr/>
        </p:nvCxnSpPr>
        <p:spPr>
          <a:xfrm rot="16200000" flipH="1">
            <a:off x="-167366" y="3514820"/>
            <a:ext cx="3133543" cy="23259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 : en angle 21">
            <a:extLst>
              <a:ext uri="{FF2B5EF4-FFF2-40B4-BE49-F238E27FC236}">
                <a16:creationId xmlns:a16="http://schemas.microsoft.com/office/drawing/2014/main" id="{D3D073A6-7A35-47FE-AAFF-C14706899FC8}"/>
              </a:ext>
            </a:extLst>
          </p:cNvPr>
          <p:cNvCxnSpPr>
            <a:cxnSpLocks/>
            <a:stCxn id="10" idx="2"/>
            <a:endCxn id="11" idx="1"/>
          </p:cNvCxnSpPr>
          <p:nvPr/>
        </p:nvCxnSpPr>
        <p:spPr>
          <a:xfrm rot="16200000" flipH="1">
            <a:off x="2049951" y="5427948"/>
            <a:ext cx="212618" cy="121828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BD72DDCE-2414-4A93-B22E-893E6BE96696}"/>
              </a:ext>
            </a:extLst>
          </p:cNvPr>
          <p:cNvSpPr/>
          <p:nvPr/>
        </p:nvSpPr>
        <p:spPr>
          <a:xfrm>
            <a:off x="5836658" y="1885447"/>
            <a:ext cx="1676399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/Rel-17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727DBC4-EED6-4BC2-B53F-BB35D38428B4}"/>
              </a:ext>
            </a:extLst>
          </p:cNvPr>
          <p:cNvSpPr/>
          <p:nvPr/>
        </p:nvSpPr>
        <p:spPr>
          <a:xfrm>
            <a:off x="5836658" y="2315850"/>
            <a:ext cx="1676399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/Rel-16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56E0163-ABBB-49A2-B03C-C0375CEF7000}"/>
              </a:ext>
            </a:extLst>
          </p:cNvPr>
          <p:cNvSpPr/>
          <p:nvPr/>
        </p:nvSpPr>
        <p:spPr>
          <a:xfrm>
            <a:off x="5836659" y="2763765"/>
            <a:ext cx="1676400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/Rel-15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0D4109F-C012-4097-89F7-B7B639FB9997}"/>
              </a:ext>
            </a:extLst>
          </p:cNvPr>
          <p:cNvSpPr/>
          <p:nvPr/>
        </p:nvSpPr>
        <p:spPr>
          <a:xfrm>
            <a:off x="5839966" y="4246574"/>
            <a:ext cx="1676401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/Rel-15-drafts-TSG#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1C1ABBF-A93F-44E2-BECA-873BDADDCBBD}"/>
              </a:ext>
            </a:extLst>
          </p:cNvPr>
          <p:cNvSpPr/>
          <p:nvPr/>
        </p:nvSpPr>
        <p:spPr>
          <a:xfrm>
            <a:off x="5836659" y="3734232"/>
            <a:ext cx="1676398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/Rel-16-drafts-TSG#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BF36EFC-2565-4243-9350-C769173B3317}"/>
              </a:ext>
            </a:extLst>
          </p:cNvPr>
          <p:cNvSpPr/>
          <p:nvPr/>
        </p:nvSpPr>
        <p:spPr>
          <a:xfrm>
            <a:off x="5833349" y="3237445"/>
            <a:ext cx="1676398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/Rel-17-drafts-TSG#</a:t>
            </a:r>
          </a:p>
        </p:txBody>
      </p:sp>
      <p:cxnSp>
        <p:nvCxnSpPr>
          <p:cNvPr id="42" name="Connecteur : en angle 41">
            <a:extLst>
              <a:ext uri="{FF2B5EF4-FFF2-40B4-BE49-F238E27FC236}">
                <a16:creationId xmlns:a16="http://schemas.microsoft.com/office/drawing/2014/main" id="{5E193653-D7AD-450D-929E-04B00CDAA6BA}"/>
              </a:ext>
            </a:extLst>
          </p:cNvPr>
          <p:cNvCxnSpPr>
            <a:cxnSpLocks/>
            <a:stCxn id="8" idx="3"/>
            <a:endCxn id="14" idx="1"/>
          </p:cNvCxnSpPr>
          <p:nvPr/>
        </p:nvCxnSpPr>
        <p:spPr>
          <a:xfrm flipV="1">
            <a:off x="2918648" y="2052790"/>
            <a:ext cx="2918010" cy="173994"/>
          </a:xfrm>
          <a:prstGeom prst="bentConnector3">
            <a:avLst>
              <a:gd name="adj1" fmla="val 9225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cteur : en angle 44">
            <a:extLst>
              <a:ext uri="{FF2B5EF4-FFF2-40B4-BE49-F238E27FC236}">
                <a16:creationId xmlns:a16="http://schemas.microsoft.com/office/drawing/2014/main" id="{9FDCF6F6-38FF-4018-AFC3-D01921E36645}"/>
              </a:ext>
            </a:extLst>
          </p:cNvPr>
          <p:cNvCxnSpPr>
            <a:stCxn id="8" idx="3"/>
            <a:endCxn id="15" idx="1"/>
          </p:cNvCxnSpPr>
          <p:nvPr/>
        </p:nvCxnSpPr>
        <p:spPr>
          <a:xfrm>
            <a:off x="2918648" y="2226784"/>
            <a:ext cx="2918010" cy="256409"/>
          </a:xfrm>
          <a:prstGeom prst="bentConnector3">
            <a:avLst>
              <a:gd name="adj1" fmla="val 9225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cteur : en angle 46">
            <a:extLst>
              <a:ext uri="{FF2B5EF4-FFF2-40B4-BE49-F238E27FC236}">
                <a16:creationId xmlns:a16="http://schemas.microsoft.com/office/drawing/2014/main" id="{FF5EAAE0-8008-4321-8DB0-16496E31BD13}"/>
              </a:ext>
            </a:extLst>
          </p:cNvPr>
          <p:cNvCxnSpPr>
            <a:stCxn id="8" idx="3"/>
            <a:endCxn id="16" idx="1"/>
          </p:cNvCxnSpPr>
          <p:nvPr/>
        </p:nvCxnSpPr>
        <p:spPr>
          <a:xfrm>
            <a:off x="2918648" y="2226784"/>
            <a:ext cx="2918011" cy="704324"/>
          </a:xfrm>
          <a:prstGeom prst="bentConnector3">
            <a:avLst>
              <a:gd name="adj1" fmla="val 9225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cteur : en angle 48">
            <a:extLst>
              <a:ext uri="{FF2B5EF4-FFF2-40B4-BE49-F238E27FC236}">
                <a16:creationId xmlns:a16="http://schemas.microsoft.com/office/drawing/2014/main" id="{1F264F39-21DA-4BF5-B18B-A313ADDF677C}"/>
              </a:ext>
            </a:extLst>
          </p:cNvPr>
          <p:cNvCxnSpPr>
            <a:stCxn id="8" idx="3"/>
            <a:endCxn id="17" idx="1"/>
          </p:cNvCxnSpPr>
          <p:nvPr/>
        </p:nvCxnSpPr>
        <p:spPr>
          <a:xfrm>
            <a:off x="2918648" y="2226784"/>
            <a:ext cx="2921318" cy="2187133"/>
          </a:xfrm>
          <a:prstGeom prst="bentConnector3">
            <a:avLst>
              <a:gd name="adj1" fmla="val 9220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cteur : en angle 50">
            <a:extLst>
              <a:ext uri="{FF2B5EF4-FFF2-40B4-BE49-F238E27FC236}">
                <a16:creationId xmlns:a16="http://schemas.microsoft.com/office/drawing/2014/main" id="{3459AE64-69A1-4F6A-AFF9-8C40C064938A}"/>
              </a:ext>
            </a:extLst>
          </p:cNvPr>
          <p:cNvCxnSpPr>
            <a:stCxn id="8" idx="3"/>
            <a:endCxn id="19" idx="1"/>
          </p:cNvCxnSpPr>
          <p:nvPr/>
        </p:nvCxnSpPr>
        <p:spPr>
          <a:xfrm>
            <a:off x="2918648" y="2226784"/>
            <a:ext cx="2918011" cy="1674791"/>
          </a:xfrm>
          <a:prstGeom prst="bentConnector3">
            <a:avLst>
              <a:gd name="adj1" fmla="val 9225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eur : en angle 52">
            <a:extLst>
              <a:ext uri="{FF2B5EF4-FFF2-40B4-BE49-F238E27FC236}">
                <a16:creationId xmlns:a16="http://schemas.microsoft.com/office/drawing/2014/main" id="{EDF0A3FA-0CFC-4DA6-AAF0-5BAA8D4B4E7B}"/>
              </a:ext>
            </a:extLst>
          </p:cNvPr>
          <p:cNvCxnSpPr>
            <a:stCxn id="8" idx="3"/>
            <a:endCxn id="21" idx="1"/>
          </p:cNvCxnSpPr>
          <p:nvPr/>
        </p:nvCxnSpPr>
        <p:spPr>
          <a:xfrm>
            <a:off x="2918648" y="2226784"/>
            <a:ext cx="2914701" cy="1178004"/>
          </a:xfrm>
          <a:prstGeom prst="bentConnector3">
            <a:avLst>
              <a:gd name="adj1" fmla="val 92484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Connecteur : en angle 85">
            <a:extLst>
              <a:ext uri="{FF2B5EF4-FFF2-40B4-BE49-F238E27FC236}">
                <a16:creationId xmlns:a16="http://schemas.microsoft.com/office/drawing/2014/main" id="{433DE373-3491-4EBD-9632-A73E48C757A4}"/>
              </a:ext>
            </a:extLst>
          </p:cNvPr>
          <p:cNvCxnSpPr>
            <a:cxnSpLocks/>
            <a:stCxn id="11" idx="3"/>
            <a:endCxn id="36" idx="1"/>
          </p:cNvCxnSpPr>
          <p:nvPr/>
        </p:nvCxnSpPr>
        <p:spPr>
          <a:xfrm flipV="1">
            <a:off x="3337994" y="5594032"/>
            <a:ext cx="2736320" cy="1139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>
            <a:extLst>
              <a:ext uri="{FF2B5EF4-FFF2-40B4-BE49-F238E27FC236}">
                <a16:creationId xmlns:a16="http://schemas.microsoft.com/office/drawing/2014/main" id="{9D4AB42D-C092-4D62-8F2D-F92B7730472D}"/>
              </a:ext>
            </a:extLst>
          </p:cNvPr>
          <p:cNvSpPr/>
          <p:nvPr/>
        </p:nvSpPr>
        <p:spPr>
          <a:xfrm>
            <a:off x="6074314" y="5202672"/>
            <a:ext cx="1404778" cy="7827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/>
              <a:t>Internal</a:t>
            </a:r>
            <a:r>
              <a:rPr lang="fr-FR" dirty="0"/>
              <a:t> structure</a:t>
            </a:r>
          </a:p>
        </p:txBody>
      </p:sp>
      <p:sp>
        <p:nvSpPr>
          <p:cNvPr id="4" name="Flèche : en arc 3">
            <a:extLst>
              <a:ext uri="{FF2B5EF4-FFF2-40B4-BE49-F238E27FC236}">
                <a16:creationId xmlns:a16="http://schemas.microsoft.com/office/drawing/2014/main" id="{A90D9CC7-EDB8-4A2D-9F15-F01BFBFA9C2F}"/>
              </a:ext>
            </a:extLst>
          </p:cNvPr>
          <p:cNvSpPr/>
          <p:nvPr/>
        </p:nvSpPr>
        <p:spPr>
          <a:xfrm rot="16423316">
            <a:off x="4617614" y="4101612"/>
            <a:ext cx="1599636" cy="1255948"/>
          </a:xfrm>
          <a:prstGeom prst="circular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FD997A4E-C267-4ABC-8720-17BD9BC08D49}"/>
              </a:ext>
            </a:extLst>
          </p:cNvPr>
          <p:cNvSpPr txBox="1"/>
          <p:nvPr/>
        </p:nvSpPr>
        <p:spPr>
          <a:xfrm>
            <a:off x="3280048" y="4127583"/>
            <a:ext cx="151676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dirty="0" err="1"/>
              <a:t>Upload</a:t>
            </a:r>
            <a:r>
              <a:rPr lang="fr-FR" sz="1400" dirty="0"/>
              <a:t> of</a:t>
            </a:r>
          </a:p>
          <a:p>
            <a:pPr algn="ctr"/>
            <a:r>
              <a:rPr lang="fr-FR" sz="1400" dirty="0"/>
              <a:t>draft SA5-OAM</a:t>
            </a:r>
          </a:p>
          <a:p>
            <a:pPr algn="ctr"/>
            <a:r>
              <a:rPr lang="fr-FR" sz="1400" dirty="0" err="1"/>
              <a:t>OpenAPI</a:t>
            </a:r>
            <a:r>
              <a:rPr lang="fr-FR" sz="1400" dirty="0"/>
              <a:t> files</a:t>
            </a:r>
          </a:p>
          <a:p>
            <a:pPr algn="ctr"/>
            <a:r>
              <a:rPr lang="fr-FR" sz="1400" dirty="0"/>
              <a:t>sent for </a:t>
            </a:r>
            <a:r>
              <a:rPr lang="fr-FR" sz="1400" dirty="0" err="1"/>
              <a:t>approval</a:t>
            </a:r>
            <a:endParaRPr lang="fr-FR" sz="1400" dirty="0"/>
          </a:p>
        </p:txBody>
      </p:sp>
      <p:sp>
        <p:nvSpPr>
          <p:cNvPr id="5" name="Flèche : haut 4">
            <a:extLst>
              <a:ext uri="{FF2B5EF4-FFF2-40B4-BE49-F238E27FC236}">
                <a16:creationId xmlns:a16="http://schemas.microsoft.com/office/drawing/2014/main" id="{1F9F953B-6572-486B-B00E-DDB217AE6140}"/>
              </a:ext>
            </a:extLst>
          </p:cNvPr>
          <p:cNvSpPr/>
          <p:nvPr/>
        </p:nvSpPr>
        <p:spPr>
          <a:xfrm rot="1833663">
            <a:off x="5496657" y="3443656"/>
            <a:ext cx="125592" cy="533559"/>
          </a:xfrm>
          <a:prstGeom prst="up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Flèche : haut 37">
            <a:extLst>
              <a:ext uri="{FF2B5EF4-FFF2-40B4-BE49-F238E27FC236}">
                <a16:creationId xmlns:a16="http://schemas.microsoft.com/office/drawing/2014/main" id="{568D9442-8439-448D-8330-6EE9319A06B1}"/>
              </a:ext>
            </a:extLst>
          </p:cNvPr>
          <p:cNvSpPr/>
          <p:nvPr/>
        </p:nvSpPr>
        <p:spPr>
          <a:xfrm rot="4156487">
            <a:off x="5582889" y="3791373"/>
            <a:ext cx="134584" cy="354768"/>
          </a:xfrm>
          <a:prstGeom prst="up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Flèche : haut 38">
            <a:extLst>
              <a:ext uri="{FF2B5EF4-FFF2-40B4-BE49-F238E27FC236}">
                <a16:creationId xmlns:a16="http://schemas.microsoft.com/office/drawing/2014/main" id="{94A6A9A9-4CDE-4DBD-962A-896CDF1F1925}"/>
              </a:ext>
            </a:extLst>
          </p:cNvPr>
          <p:cNvSpPr/>
          <p:nvPr/>
        </p:nvSpPr>
        <p:spPr>
          <a:xfrm rot="8095468">
            <a:off x="5584508" y="4087926"/>
            <a:ext cx="137232" cy="447915"/>
          </a:xfrm>
          <a:prstGeom prst="up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Rectangle : coins arrondis 28">
            <a:extLst>
              <a:ext uri="{FF2B5EF4-FFF2-40B4-BE49-F238E27FC236}">
                <a16:creationId xmlns:a16="http://schemas.microsoft.com/office/drawing/2014/main" id="{90E38591-446D-4575-82B8-4C8D596CCF4A}"/>
              </a:ext>
            </a:extLst>
          </p:cNvPr>
          <p:cNvSpPr/>
          <p:nvPr/>
        </p:nvSpPr>
        <p:spPr>
          <a:xfrm>
            <a:off x="8503731" y="3238792"/>
            <a:ext cx="2788245" cy="13590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New versions </a:t>
            </a:r>
            <a:r>
              <a:rPr lang="fr-FR" dirty="0" err="1"/>
              <a:t>produced</a:t>
            </a:r>
            <a:r>
              <a:rPr lang="fr-FR" dirty="0"/>
              <a:t> by CT </a:t>
            </a:r>
            <a:r>
              <a:rPr lang="fr-FR" dirty="0" err="1"/>
              <a:t>WGs</a:t>
            </a:r>
            <a:r>
              <a:rPr lang="fr-FR" dirty="0"/>
              <a:t>/SA4</a:t>
            </a:r>
          </a:p>
        </p:txBody>
      </p:sp>
      <p:sp>
        <p:nvSpPr>
          <p:cNvPr id="30" name="Flèche : haut 29">
            <a:extLst>
              <a:ext uri="{FF2B5EF4-FFF2-40B4-BE49-F238E27FC236}">
                <a16:creationId xmlns:a16="http://schemas.microsoft.com/office/drawing/2014/main" id="{0E8D5DD7-DC87-4901-BAD4-1CD15B26ECD5}"/>
              </a:ext>
            </a:extLst>
          </p:cNvPr>
          <p:cNvSpPr/>
          <p:nvPr/>
        </p:nvSpPr>
        <p:spPr>
          <a:xfrm rot="17013532">
            <a:off x="7909821" y="3202099"/>
            <a:ext cx="164856" cy="510325"/>
          </a:xfrm>
          <a:prstGeom prst="up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Flèche : haut 30">
            <a:extLst>
              <a:ext uri="{FF2B5EF4-FFF2-40B4-BE49-F238E27FC236}">
                <a16:creationId xmlns:a16="http://schemas.microsoft.com/office/drawing/2014/main" id="{9F3EE5DC-A189-44F3-926F-D2E46BD47054}"/>
              </a:ext>
            </a:extLst>
          </p:cNvPr>
          <p:cNvSpPr/>
          <p:nvPr/>
        </p:nvSpPr>
        <p:spPr>
          <a:xfrm rot="16200000">
            <a:off x="7873974" y="3668801"/>
            <a:ext cx="167342" cy="465544"/>
          </a:xfrm>
          <a:prstGeom prst="up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Flèche : haut 31">
            <a:extLst>
              <a:ext uri="{FF2B5EF4-FFF2-40B4-BE49-F238E27FC236}">
                <a16:creationId xmlns:a16="http://schemas.microsoft.com/office/drawing/2014/main" id="{A7C2420E-BD22-42D1-9F44-0CD5F33E7B9F}"/>
              </a:ext>
            </a:extLst>
          </p:cNvPr>
          <p:cNvSpPr/>
          <p:nvPr/>
        </p:nvSpPr>
        <p:spPr>
          <a:xfrm rot="14793556">
            <a:off x="7938123" y="4092604"/>
            <a:ext cx="137232" cy="447915"/>
          </a:xfrm>
          <a:prstGeom prst="up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2853954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B46DF35-DCC1-4F71-8C92-A9AB64250E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In-</a:t>
            </a:r>
            <a:r>
              <a:rPr lang="fr-FR" dirty="0" err="1"/>
              <a:t>Plenary</a:t>
            </a:r>
            <a:r>
              <a:rPr lang="fr-FR" dirty="0"/>
              <a:t> Process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037517F-8641-4F6B-A3B1-D2785640A409}"/>
              </a:ext>
            </a:extLst>
          </p:cNvPr>
          <p:cNvSpPr/>
          <p:nvPr/>
        </p:nvSpPr>
        <p:spPr>
          <a:xfrm>
            <a:off x="209739" y="1695012"/>
            <a:ext cx="21467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forge.3gpp.org/rep/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4A2CFAB-9DA4-47A8-A17A-D42F8734C4F6}"/>
              </a:ext>
            </a:extLst>
          </p:cNvPr>
          <p:cNvSpPr/>
          <p:nvPr/>
        </p:nvSpPr>
        <p:spPr>
          <a:xfrm>
            <a:off x="1515700" y="2042118"/>
            <a:ext cx="14029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all/5G_APIs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11EE5D-2007-4FDD-833B-2B8A30FAF6F1}"/>
              </a:ext>
            </a:extLst>
          </p:cNvPr>
          <p:cNvSpPr/>
          <p:nvPr/>
        </p:nvSpPr>
        <p:spPr>
          <a:xfrm>
            <a:off x="1515700" y="5013221"/>
            <a:ext cx="11592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sa5/</a:t>
            </a:r>
            <a:r>
              <a:rPr lang="fr-FR" dirty="0" err="1"/>
              <a:t>MnS</a:t>
            </a:r>
            <a:r>
              <a:rPr lang="fr-FR" dirty="0"/>
              <a:t>/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5CAF81C-8BA1-4395-97D2-908CA4D9A96B}"/>
              </a:ext>
            </a:extLst>
          </p:cNvPr>
          <p:cNvSpPr/>
          <p:nvPr/>
        </p:nvSpPr>
        <p:spPr>
          <a:xfrm>
            <a:off x="2217174" y="5410505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err="1"/>
              <a:t>OpenAPI</a:t>
            </a:r>
            <a:endParaRPr lang="fr-FR" dirty="0"/>
          </a:p>
        </p:txBody>
      </p:sp>
      <p:cxnSp>
        <p:nvCxnSpPr>
          <p:cNvPr id="18" name="Connecteur : en angle 17">
            <a:extLst>
              <a:ext uri="{FF2B5EF4-FFF2-40B4-BE49-F238E27FC236}">
                <a16:creationId xmlns:a16="http://schemas.microsoft.com/office/drawing/2014/main" id="{0F2D9BB4-D55A-4FD3-8B1C-D19101F633FC}"/>
              </a:ext>
            </a:extLst>
          </p:cNvPr>
          <p:cNvCxnSpPr>
            <a:cxnSpLocks/>
            <a:stCxn id="7" idx="2"/>
            <a:endCxn id="8" idx="1"/>
          </p:cNvCxnSpPr>
          <p:nvPr/>
        </p:nvCxnSpPr>
        <p:spPr>
          <a:xfrm rot="16200000" flipH="1">
            <a:off x="1318185" y="2029269"/>
            <a:ext cx="162440" cy="23259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 : en angle 19">
            <a:extLst>
              <a:ext uri="{FF2B5EF4-FFF2-40B4-BE49-F238E27FC236}">
                <a16:creationId xmlns:a16="http://schemas.microsoft.com/office/drawing/2014/main" id="{6DBCD3CB-BFCB-4582-83A9-EF186B23C1DE}"/>
              </a:ext>
            </a:extLst>
          </p:cNvPr>
          <p:cNvCxnSpPr>
            <a:cxnSpLocks/>
            <a:stCxn id="7" idx="2"/>
            <a:endCxn id="10" idx="1"/>
          </p:cNvCxnSpPr>
          <p:nvPr/>
        </p:nvCxnSpPr>
        <p:spPr>
          <a:xfrm rot="16200000" flipH="1">
            <a:off x="-167366" y="3514820"/>
            <a:ext cx="3133543" cy="23259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 : en angle 21">
            <a:extLst>
              <a:ext uri="{FF2B5EF4-FFF2-40B4-BE49-F238E27FC236}">
                <a16:creationId xmlns:a16="http://schemas.microsoft.com/office/drawing/2014/main" id="{D3D073A6-7A35-47FE-AAFF-C14706899FC8}"/>
              </a:ext>
            </a:extLst>
          </p:cNvPr>
          <p:cNvCxnSpPr>
            <a:cxnSpLocks/>
            <a:stCxn id="10" idx="2"/>
            <a:endCxn id="11" idx="1"/>
          </p:cNvCxnSpPr>
          <p:nvPr/>
        </p:nvCxnSpPr>
        <p:spPr>
          <a:xfrm rot="16200000" flipH="1">
            <a:off x="2049951" y="5427948"/>
            <a:ext cx="212618" cy="121828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BD72DDCE-2414-4A93-B22E-893E6BE96696}"/>
              </a:ext>
            </a:extLst>
          </p:cNvPr>
          <p:cNvSpPr/>
          <p:nvPr/>
        </p:nvSpPr>
        <p:spPr>
          <a:xfrm>
            <a:off x="5836658" y="1885447"/>
            <a:ext cx="1676399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/Rel-17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727DBC4-EED6-4BC2-B53F-BB35D38428B4}"/>
              </a:ext>
            </a:extLst>
          </p:cNvPr>
          <p:cNvSpPr/>
          <p:nvPr/>
        </p:nvSpPr>
        <p:spPr>
          <a:xfrm>
            <a:off x="5836658" y="2315850"/>
            <a:ext cx="1676399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/Rel-16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56E0163-ABBB-49A2-B03C-C0375CEF7000}"/>
              </a:ext>
            </a:extLst>
          </p:cNvPr>
          <p:cNvSpPr/>
          <p:nvPr/>
        </p:nvSpPr>
        <p:spPr>
          <a:xfrm>
            <a:off x="5836659" y="2763765"/>
            <a:ext cx="1676400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/Rel-15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0D4109F-C012-4097-89F7-B7B639FB9997}"/>
              </a:ext>
            </a:extLst>
          </p:cNvPr>
          <p:cNvSpPr/>
          <p:nvPr/>
        </p:nvSpPr>
        <p:spPr>
          <a:xfrm>
            <a:off x="5839966" y="4212070"/>
            <a:ext cx="1676401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/Rel-15-drafts-TSG#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1C1ABBF-A93F-44E2-BECA-873BDADDCBBD}"/>
              </a:ext>
            </a:extLst>
          </p:cNvPr>
          <p:cNvSpPr/>
          <p:nvPr/>
        </p:nvSpPr>
        <p:spPr>
          <a:xfrm>
            <a:off x="5836659" y="3734232"/>
            <a:ext cx="1676398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/Rel-16-drafts-TSG#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BF36EFC-2565-4243-9350-C769173B3317}"/>
              </a:ext>
            </a:extLst>
          </p:cNvPr>
          <p:cNvSpPr/>
          <p:nvPr/>
        </p:nvSpPr>
        <p:spPr>
          <a:xfrm>
            <a:off x="5833349" y="3237445"/>
            <a:ext cx="1676398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/Rel-17-drafts-TSG#</a:t>
            </a:r>
          </a:p>
        </p:txBody>
      </p:sp>
      <p:cxnSp>
        <p:nvCxnSpPr>
          <p:cNvPr id="42" name="Connecteur : en angle 41">
            <a:extLst>
              <a:ext uri="{FF2B5EF4-FFF2-40B4-BE49-F238E27FC236}">
                <a16:creationId xmlns:a16="http://schemas.microsoft.com/office/drawing/2014/main" id="{5E193653-D7AD-450D-929E-04B00CDAA6BA}"/>
              </a:ext>
            </a:extLst>
          </p:cNvPr>
          <p:cNvCxnSpPr>
            <a:cxnSpLocks/>
            <a:stCxn id="8" idx="3"/>
            <a:endCxn id="14" idx="1"/>
          </p:cNvCxnSpPr>
          <p:nvPr/>
        </p:nvCxnSpPr>
        <p:spPr>
          <a:xfrm flipV="1">
            <a:off x="2918648" y="2052790"/>
            <a:ext cx="2918010" cy="173994"/>
          </a:xfrm>
          <a:prstGeom prst="bentConnector3">
            <a:avLst>
              <a:gd name="adj1" fmla="val 9166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cteur : en angle 44">
            <a:extLst>
              <a:ext uri="{FF2B5EF4-FFF2-40B4-BE49-F238E27FC236}">
                <a16:creationId xmlns:a16="http://schemas.microsoft.com/office/drawing/2014/main" id="{9FDCF6F6-38FF-4018-AFC3-D01921E36645}"/>
              </a:ext>
            </a:extLst>
          </p:cNvPr>
          <p:cNvCxnSpPr>
            <a:stCxn id="8" idx="3"/>
            <a:endCxn id="15" idx="1"/>
          </p:cNvCxnSpPr>
          <p:nvPr/>
        </p:nvCxnSpPr>
        <p:spPr>
          <a:xfrm>
            <a:off x="2918648" y="2226784"/>
            <a:ext cx="2918010" cy="256409"/>
          </a:xfrm>
          <a:prstGeom prst="bentConnector3">
            <a:avLst>
              <a:gd name="adj1" fmla="val 91961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cteur : en angle 46">
            <a:extLst>
              <a:ext uri="{FF2B5EF4-FFF2-40B4-BE49-F238E27FC236}">
                <a16:creationId xmlns:a16="http://schemas.microsoft.com/office/drawing/2014/main" id="{FF5EAAE0-8008-4321-8DB0-16496E31BD13}"/>
              </a:ext>
            </a:extLst>
          </p:cNvPr>
          <p:cNvCxnSpPr>
            <a:stCxn id="8" idx="3"/>
            <a:endCxn id="16" idx="1"/>
          </p:cNvCxnSpPr>
          <p:nvPr/>
        </p:nvCxnSpPr>
        <p:spPr>
          <a:xfrm>
            <a:off x="2918648" y="2226784"/>
            <a:ext cx="2918011" cy="704324"/>
          </a:xfrm>
          <a:prstGeom prst="bentConnector3">
            <a:avLst>
              <a:gd name="adj1" fmla="val 91664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cteur : en angle 48">
            <a:extLst>
              <a:ext uri="{FF2B5EF4-FFF2-40B4-BE49-F238E27FC236}">
                <a16:creationId xmlns:a16="http://schemas.microsoft.com/office/drawing/2014/main" id="{1F264F39-21DA-4BF5-B18B-A313ADDF677C}"/>
              </a:ext>
            </a:extLst>
          </p:cNvPr>
          <p:cNvCxnSpPr>
            <a:stCxn id="8" idx="3"/>
            <a:endCxn id="17" idx="1"/>
          </p:cNvCxnSpPr>
          <p:nvPr/>
        </p:nvCxnSpPr>
        <p:spPr>
          <a:xfrm>
            <a:off x="2918648" y="2226784"/>
            <a:ext cx="2921318" cy="2152629"/>
          </a:xfrm>
          <a:prstGeom prst="bentConnector3">
            <a:avLst>
              <a:gd name="adj1" fmla="val 9163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cteur : en angle 50">
            <a:extLst>
              <a:ext uri="{FF2B5EF4-FFF2-40B4-BE49-F238E27FC236}">
                <a16:creationId xmlns:a16="http://schemas.microsoft.com/office/drawing/2014/main" id="{3459AE64-69A1-4F6A-AFF9-8C40C064938A}"/>
              </a:ext>
            </a:extLst>
          </p:cNvPr>
          <p:cNvCxnSpPr>
            <a:stCxn id="8" idx="3"/>
            <a:endCxn id="19" idx="1"/>
          </p:cNvCxnSpPr>
          <p:nvPr/>
        </p:nvCxnSpPr>
        <p:spPr>
          <a:xfrm>
            <a:off x="2918648" y="2226784"/>
            <a:ext cx="2918011" cy="1674791"/>
          </a:xfrm>
          <a:prstGeom prst="bentConnector3">
            <a:avLst>
              <a:gd name="adj1" fmla="val 91665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eur : en angle 52">
            <a:extLst>
              <a:ext uri="{FF2B5EF4-FFF2-40B4-BE49-F238E27FC236}">
                <a16:creationId xmlns:a16="http://schemas.microsoft.com/office/drawing/2014/main" id="{EDF0A3FA-0CFC-4DA6-AAF0-5BAA8D4B4E7B}"/>
              </a:ext>
            </a:extLst>
          </p:cNvPr>
          <p:cNvCxnSpPr>
            <a:stCxn id="8" idx="3"/>
            <a:endCxn id="21" idx="1"/>
          </p:cNvCxnSpPr>
          <p:nvPr/>
        </p:nvCxnSpPr>
        <p:spPr>
          <a:xfrm>
            <a:off x="2918648" y="2226784"/>
            <a:ext cx="2914701" cy="1178004"/>
          </a:xfrm>
          <a:prstGeom prst="bentConnector3">
            <a:avLst>
              <a:gd name="adj1" fmla="val 9159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Connecteur : en angle 85">
            <a:extLst>
              <a:ext uri="{FF2B5EF4-FFF2-40B4-BE49-F238E27FC236}">
                <a16:creationId xmlns:a16="http://schemas.microsoft.com/office/drawing/2014/main" id="{433DE373-3491-4EBD-9632-A73E48C757A4}"/>
              </a:ext>
            </a:extLst>
          </p:cNvPr>
          <p:cNvCxnSpPr>
            <a:cxnSpLocks/>
            <a:stCxn id="11" idx="3"/>
            <a:endCxn id="38" idx="1"/>
          </p:cNvCxnSpPr>
          <p:nvPr/>
        </p:nvCxnSpPr>
        <p:spPr>
          <a:xfrm flipV="1">
            <a:off x="3337994" y="5594032"/>
            <a:ext cx="2736320" cy="1139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lèche : double flèche horizontale 4">
            <a:extLst>
              <a:ext uri="{FF2B5EF4-FFF2-40B4-BE49-F238E27FC236}">
                <a16:creationId xmlns:a16="http://schemas.microsoft.com/office/drawing/2014/main" id="{10E626CF-49B5-4D27-809B-6051E1C6B4BD}"/>
              </a:ext>
            </a:extLst>
          </p:cNvPr>
          <p:cNvSpPr/>
          <p:nvPr/>
        </p:nvSpPr>
        <p:spPr>
          <a:xfrm>
            <a:off x="7608498" y="3318527"/>
            <a:ext cx="802257" cy="167343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Flèche : double flèche horizontale 27">
            <a:extLst>
              <a:ext uri="{FF2B5EF4-FFF2-40B4-BE49-F238E27FC236}">
                <a16:creationId xmlns:a16="http://schemas.microsoft.com/office/drawing/2014/main" id="{E40C958C-594D-47BF-BCDD-950F24594514}"/>
              </a:ext>
            </a:extLst>
          </p:cNvPr>
          <p:cNvSpPr/>
          <p:nvPr/>
        </p:nvSpPr>
        <p:spPr>
          <a:xfrm>
            <a:off x="7590694" y="3812296"/>
            <a:ext cx="802257" cy="167343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Flèche : double flèche horizontale 28">
            <a:extLst>
              <a:ext uri="{FF2B5EF4-FFF2-40B4-BE49-F238E27FC236}">
                <a16:creationId xmlns:a16="http://schemas.microsoft.com/office/drawing/2014/main" id="{32C605C6-480B-4774-ADC9-63E4E3495FEC}"/>
              </a:ext>
            </a:extLst>
          </p:cNvPr>
          <p:cNvSpPr/>
          <p:nvPr/>
        </p:nvSpPr>
        <p:spPr>
          <a:xfrm>
            <a:off x="7608497" y="4287114"/>
            <a:ext cx="802257" cy="167343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B4D5D6C-A9FB-410E-8163-3183D22BEDF4}"/>
              </a:ext>
            </a:extLst>
          </p:cNvPr>
          <p:cNvSpPr/>
          <p:nvPr/>
        </p:nvSpPr>
        <p:spPr>
          <a:xfrm>
            <a:off x="8669503" y="4042823"/>
            <a:ext cx="1302632" cy="79977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/>
              <a:t>Validity</a:t>
            </a:r>
            <a:endParaRPr lang="fr-FR" dirty="0"/>
          </a:p>
          <a:p>
            <a:pPr algn="ctr"/>
            <a:r>
              <a:rPr lang="fr-FR" dirty="0"/>
              <a:t>Check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743247F-3F65-4CE1-967A-51418F15595E}"/>
              </a:ext>
            </a:extLst>
          </p:cNvPr>
          <p:cNvSpPr/>
          <p:nvPr/>
        </p:nvSpPr>
        <p:spPr>
          <a:xfrm>
            <a:off x="6074314" y="5202672"/>
            <a:ext cx="1404778" cy="7827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/>
              <a:t>Internal</a:t>
            </a:r>
            <a:r>
              <a:rPr lang="fr-FR" dirty="0"/>
              <a:t> structure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3D2F0966-CB8B-4C62-AE7E-7680D1F8A5BA}"/>
              </a:ext>
            </a:extLst>
          </p:cNvPr>
          <p:cNvSpPr/>
          <p:nvPr/>
        </p:nvSpPr>
        <p:spPr>
          <a:xfrm>
            <a:off x="8622035" y="2981773"/>
            <a:ext cx="1302633" cy="799772"/>
          </a:xfrm>
          <a:prstGeom prst="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/>
              <a:t>Company</a:t>
            </a:r>
            <a:r>
              <a:rPr lang="fr-FR" dirty="0"/>
              <a:t> </a:t>
            </a:r>
            <a:r>
              <a:rPr lang="fr-FR" dirty="0" err="1"/>
              <a:t>CRs</a:t>
            </a:r>
            <a:endParaRPr lang="fr-FR" dirty="0"/>
          </a:p>
        </p:txBody>
      </p:sp>
      <p:sp>
        <p:nvSpPr>
          <p:cNvPr id="30" name="Flèche : en arc 29">
            <a:extLst>
              <a:ext uri="{FF2B5EF4-FFF2-40B4-BE49-F238E27FC236}">
                <a16:creationId xmlns:a16="http://schemas.microsoft.com/office/drawing/2014/main" id="{E88CC852-2A41-4983-94A7-111E7F473880}"/>
              </a:ext>
            </a:extLst>
          </p:cNvPr>
          <p:cNvSpPr/>
          <p:nvPr/>
        </p:nvSpPr>
        <p:spPr>
          <a:xfrm rot="10800000" flipH="1">
            <a:off x="8207419" y="4180069"/>
            <a:ext cx="2282681" cy="1413963"/>
          </a:xfrm>
          <a:prstGeom prst="circularArrow">
            <a:avLst>
              <a:gd name="adj1" fmla="val 7725"/>
              <a:gd name="adj2" fmla="val 1142319"/>
              <a:gd name="adj3" fmla="val 20493472"/>
              <a:gd name="adj4" fmla="val 10800000"/>
              <a:gd name="adj5" fmla="val 1715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43" name="Flèche : en arc 42">
            <a:extLst>
              <a:ext uri="{FF2B5EF4-FFF2-40B4-BE49-F238E27FC236}">
                <a16:creationId xmlns:a16="http://schemas.microsoft.com/office/drawing/2014/main" id="{F456B7F8-E006-44AE-8C87-2FC38AD86774}"/>
              </a:ext>
            </a:extLst>
          </p:cNvPr>
          <p:cNvSpPr/>
          <p:nvPr/>
        </p:nvSpPr>
        <p:spPr>
          <a:xfrm flipH="1">
            <a:off x="8099138" y="2042118"/>
            <a:ext cx="2282681" cy="1413963"/>
          </a:xfrm>
          <a:prstGeom prst="circularArrow">
            <a:avLst>
              <a:gd name="adj1" fmla="val 7725"/>
              <a:gd name="adj2" fmla="val 1142319"/>
              <a:gd name="adj3" fmla="val 20493472"/>
              <a:gd name="adj4" fmla="val 10800000"/>
              <a:gd name="adj5" fmla="val 1715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31" name="Flèche : double flèche horizontale 30">
            <a:extLst>
              <a:ext uri="{FF2B5EF4-FFF2-40B4-BE49-F238E27FC236}">
                <a16:creationId xmlns:a16="http://schemas.microsoft.com/office/drawing/2014/main" id="{03EB9D77-2404-4181-ADCA-3ED1114F16B3}"/>
              </a:ext>
            </a:extLst>
          </p:cNvPr>
          <p:cNvSpPr/>
          <p:nvPr/>
        </p:nvSpPr>
        <p:spPr>
          <a:xfrm rot="16200000">
            <a:off x="9145642" y="3749552"/>
            <a:ext cx="406236" cy="306338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05024429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B46DF35-DCC1-4F71-8C92-A9AB64250E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Post-</a:t>
            </a:r>
            <a:r>
              <a:rPr lang="fr-FR" dirty="0" err="1"/>
              <a:t>Plenary</a:t>
            </a:r>
            <a:r>
              <a:rPr lang="fr-FR" dirty="0"/>
              <a:t> Process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037517F-8641-4F6B-A3B1-D2785640A409}"/>
              </a:ext>
            </a:extLst>
          </p:cNvPr>
          <p:cNvSpPr/>
          <p:nvPr/>
        </p:nvSpPr>
        <p:spPr>
          <a:xfrm>
            <a:off x="209739" y="1695012"/>
            <a:ext cx="21467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forge.3gpp.org/rep/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4A2CFAB-9DA4-47A8-A17A-D42F8734C4F6}"/>
              </a:ext>
            </a:extLst>
          </p:cNvPr>
          <p:cNvSpPr/>
          <p:nvPr/>
        </p:nvSpPr>
        <p:spPr>
          <a:xfrm>
            <a:off x="1515700" y="2042118"/>
            <a:ext cx="14029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all/5G_APIs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11EE5D-2007-4FDD-833B-2B8A30FAF6F1}"/>
              </a:ext>
            </a:extLst>
          </p:cNvPr>
          <p:cNvSpPr/>
          <p:nvPr/>
        </p:nvSpPr>
        <p:spPr>
          <a:xfrm>
            <a:off x="1515700" y="5013221"/>
            <a:ext cx="11592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sa5/</a:t>
            </a:r>
            <a:r>
              <a:rPr lang="fr-FR" dirty="0" err="1"/>
              <a:t>MnS</a:t>
            </a:r>
            <a:r>
              <a:rPr lang="fr-FR" dirty="0"/>
              <a:t>/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5CAF81C-8BA1-4395-97D2-908CA4D9A96B}"/>
              </a:ext>
            </a:extLst>
          </p:cNvPr>
          <p:cNvSpPr/>
          <p:nvPr/>
        </p:nvSpPr>
        <p:spPr>
          <a:xfrm>
            <a:off x="2217174" y="5410505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err="1"/>
              <a:t>OpenAPI</a:t>
            </a:r>
            <a:endParaRPr lang="fr-FR" dirty="0"/>
          </a:p>
        </p:txBody>
      </p:sp>
      <p:cxnSp>
        <p:nvCxnSpPr>
          <p:cNvPr id="18" name="Connecteur : en angle 17">
            <a:extLst>
              <a:ext uri="{FF2B5EF4-FFF2-40B4-BE49-F238E27FC236}">
                <a16:creationId xmlns:a16="http://schemas.microsoft.com/office/drawing/2014/main" id="{0F2D9BB4-D55A-4FD3-8B1C-D19101F633FC}"/>
              </a:ext>
            </a:extLst>
          </p:cNvPr>
          <p:cNvCxnSpPr>
            <a:cxnSpLocks/>
            <a:stCxn id="7" idx="2"/>
            <a:endCxn id="8" idx="1"/>
          </p:cNvCxnSpPr>
          <p:nvPr/>
        </p:nvCxnSpPr>
        <p:spPr>
          <a:xfrm rot="16200000" flipH="1">
            <a:off x="1318185" y="2029269"/>
            <a:ext cx="162440" cy="23259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 : en angle 19">
            <a:extLst>
              <a:ext uri="{FF2B5EF4-FFF2-40B4-BE49-F238E27FC236}">
                <a16:creationId xmlns:a16="http://schemas.microsoft.com/office/drawing/2014/main" id="{6DBCD3CB-BFCB-4582-83A9-EF186B23C1DE}"/>
              </a:ext>
            </a:extLst>
          </p:cNvPr>
          <p:cNvCxnSpPr>
            <a:cxnSpLocks/>
            <a:stCxn id="7" idx="2"/>
            <a:endCxn id="10" idx="1"/>
          </p:cNvCxnSpPr>
          <p:nvPr/>
        </p:nvCxnSpPr>
        <p:spPr>
          <a:xfrm rot="16200000" flipH="1">
            <a:off x="-167366" y="3514820"/>
            <a:ext cx="3133543" cy="23259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 : en angle 21">
            <a:extLst>
              <a:ext uri="{FF2B5EF4-FFF2-40B4-BE49-F238E27FC236}">
                <a16:creationId xmlns:a16="http://schemas.microsoft.com/office/drawing/2014/main" id="{D3D073A6-7A35-47FE-AAFF-C14706899FC8}"/>
              </a:ext>
            </a:extLst>
          </p:cNvPr>
          <p:cNvCxnSpPr>
            <a:cxnSpLocks/>
            <a:stCxn id="10" idx="2"/>
            <a:endCxn id="11" idx="1"/>
          </p:cNvCxnSpPr>
          <p:nvPr/>
        </p:nvCxnSpPr>
        <p:spPr>
          <a:xfrm rot="16200000" flipH="1">
            <a:off x="2049951" y="5427948"/>
            <a:ext cx="212618" cy="121828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BD72DDCE-2414-4A93-B22E-893E6BE96696}"/>
              </a:ext>
            </a:extLst>
          </p:cNvPr>
          <p:cNvSpPr/>
          <p:nvPr/>
        </p:nvSpPr>
        <p:spPr>
          <a:xfrm>
            <a:off x="5836658" y="1885447"/>
            <a:ext cx="1676399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/Rel-17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727DBC4-EED6-4BC2-B53F-BB35D38428B4}"/>
              </a:ext>
            </a:extLst>
          </p:cNvPr>
          <p:cNvSpPr/>
          <p:nvPr/>
        </p:nvSpPr>
        <p:spPr>
          <a:xfrm>
            <a:off x="5836658" y="2315850"/>
            <a:ext cx="1676399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/Rel-16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56E0163-ABBB-49A2-B03C-C0375CEF7000}"/>
              </a:ext>
            </a:extLst>
          </p:cNvPr>
          <p:cNvSpPr/>
          <p:nvPr/>
        </p:nvSpPr>
        <p:spPr>
          <a:xfrm>
            <a:off x="5836659" y="2763765"/>
            <a:ext cx="1676400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/Rel-15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0D4109F-C012-4097-89F7-B7B639FB9997}"/>
              </a:ext>
            </a:extLst>
          </p:cNvPr>
          <p:cNvSpPr/>
          <p:nvPr/>
        </p:nvSpPr>
        <p:spPr>
          <a:xfrm>
            <a:off x="5839966" y="4246574"/>
            <a:ext cx="1676401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/Rel-15-drafts-TSG#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1C1ABBF-A93F-44E2-BECA-873BDADDCBBD}"/>
              </a:ext>
            </a:extLst>
          </p:cNvPr>
          <p:cNvSpPr/>
          <p:nvPr/>
        </p:nvSpPr>
        <p:spPr>
          <a:xfrm>
            <a:off x="5836659" y="3734232"/>
            <a:ext cx="1676398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/Rel-16-drafts-TSG#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BF36EFC-2565-4243-9350-C769173B3317}"/>
              </a:ext>
            </a:extLst>
          </p:cNvPr>
          <p:cNvSpPr/>
          <p:nvPr/>
        </p:nvSpPr>
        <p:spPr>
          <a:xfrm>
            <a:off x="5833349" y="3237445"/>
            <a:ext cx="1676398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/Rel-17-drafts-TSG#</a:t>
            </a:r>
          </a:p>
        </p:txBody>
      </p:sp>
      <p:cxnSp>
        <p:nvCxnSpPr>
          <p:cNvPr id="42" name="Connecteur : en angle 41">
            <a:extLst>
              <a:ext uri="{FF2B5EF4-FFF2-40B4-BE49-F238E27FC236}">
                <a16:creationId xmlns:a16="http://schemas.microsoft.com/office/drawing/2014/main" id="{5E193653-D7AD-450D-929E-04B00CDAA6BA}"/>
              </a:ext>
            </a:extLst>
          </p:cNvPr>
          <p:cNvCxnSpPr>
            <a:cxnSpLocks/>
            <a:stCxn id="8" idx="3"/>
            <a:endCxn id="14" idx="1"/>
          </p:cNvCxnSpPr>
          <p:nvPr/>
        </p:nvCxnSpPr>
        <p:spPr>
          <a:xfrm flipV="1">
            <a:off x="2918648" y="2052790"/>
            <a:ext cx="2918010" cy="173994"/>
          </a:xfrm>
          <a:prstGeom prst="bentConnector3">
            <a:avLst>
              <a:gd name="adj1" fmla="val 9225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cteur : en angle 44">
            <a:extLst>
              <a:ext uri="{FF2B5EF4-FFF2-40B4-BE49-F238E27FC236}">
                <a16:creationId xmlns:a16="http://schemas.microsoft.com/office/drawing/2014/main" id="{9FDCF6F6-38FF-4018-AFC3-D01921E36645}"/>
              </a:ext>
            </a:extLst>
          </p:cNvPr>
          <p:cNvCxnSpPr>
            <a:stCxn id="8" idx="3"/>
            <a:endCxn id="15" idx="1"/>
          </p:cNvCxnSpPr>
          <p:nvPr/>
        </p:nvCxnSpPr>
        <p:spPr>
          <a:xfrm>
            <a:off x="2918648" y="2226784"/>
            <a:ext cx="2918010" cy="256409"/>
          </a:xfrm>
          <a:prstGeom prst="bentConnector3">
            <a:avLst>
              <a:gd name="adj1" fmla="val 9225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cteur : en angle 46">
            <a:extLst>
              <a:ext uri="{FF2B5EF4-FFF2-40B4-BE49-F238E27FC236}">
                <a16:creationId xmlns:a16="http://schemas.microsoft.com/office/drawing/2014/main" id="{FF5EAAE0-8008-4321-8DB0-16496E31BD13}"/>
              </a:ext>
            </a:extLst>
          </p:cNvPr>
          <p:cNvCxnSpPr>
            <a:stCxn id="8" idx="3"/>
            <a:endCxn id="16" idx="1"/>
          </p:cNvCxnSpPr>
          <p:nvPr/>
        </p:nvCxnSpPr>
        <p:spPr>
          <a:xfrm>
            <a:off x="2918648" y="2226784"/>
            <a:ext cx="2918011" cy="704324"/>
          </a:xfrm>
          <a:prstGeom prst="bentConnector3">
            <a:avLst>
              <a:gd name="adj1" fmla="val 9225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cteur : en angle 48">
            <a:extLst>
              <a:ext uri="{FF2B5EF4-FFF2-40B4-BE49-F238E27FC236}">
                <a16:creationId xmlns:a16="http://schemas.microsoft.com/office/drawing/2014/main" id="{1F264F39-21DA-4BF5-B18B-A313ADDF677C}"/>
              </a:ext>
            </a:extLst>
          </p:cNvPr>
          <p:cNvCxnSpPr>
            <a:stCxn id="8" idx="3"/>
            <a:endCxn id="17" idx="1"/>
          </p:cNvCxnSpPr>
          <p:nvPr/>
        </p:nvCxnSpPr>
        <p:spPr>
          <a:xfrm>
            <a:off x="2918648" y="2226784"/>
            <a:ext cx="2921318" cy="2187133"/>
          </a:xfrm>
          <a:prstGeom prst="bentConnector3">
            <a:avLst>
              <a:gd name="adj1" fmla="val 9220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cteur : en angle 50">
            <a:extLst>
              <a:ext uri="{FF2B5EF4-FFF2-40B4-BE49-F238E27FC236}">
                <a16:creationId xmlns:a16="http://schemas.microsoft.com/office/drawing/2014/main" id="{3459AE64-69A1-4F6A-AFF9-8C40C064938A}"/>
              </a:ext>
            </a:extLst>
          </p:cNvPr>
          <p:cNvCxnSpPr>
            <a:stCxn id="8" idx="3"/>
            <a:endCxn id="19" idx="1"/>
          </p:cNvCxnSpPr>
          <p:nvPr/>
        </p:nvCxnSpPr>
        <p:spPr>
          <a:xfrm>
            <a:off x="2918648" y="2226784"/>
            <a:ext cx="2918011" cy="1674791"/>
          </a:xfrm>
          <a:prstGeom prst="bentConnector3">
            <a:avLst>
              <a:gd name="adj1" fmla="val 9225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eur : en angle 52">
            <a:extLst>
              <a:ext uri="{FF2B5EF4-FFF2-40B4-BE49-F238E27FC236}">
                <a16:creationId xmlns:a16="http://schemas.microsoft.com/office/drawing/2014/main" id="{EDF0A3FA-0CFC-4DA6-AAF0-5BAA8D4B4E7B}"/>
              </a:ext>
            </a:extLst>
          </p:cNvPr>
          <p:cNvCxnSpPr>
            <a:stCxn id="8" idx="3"/>
            <a:endCxn id="21" idx="1"/>
          </p:cNvCxnSpPr>
          <p:nvPr/>
        </p:nvCxnSpPr>
        <p:spPr>
          <a:xfrm>
            <a:off x="2918648" y="2226784"/>
            <a:ext cx="2914701" cy="1178004"/>
          </a:xfrm>
          <a:prstGeom prst="bentConnector3">
            <a:avLst>
              <a:gd name="adj1" fmla="val 9278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Connecteur : en angle 85">
            <a:extLst>
              <a:ext uri="{FF2B5EF4-FFF2-40B4-BE49-F238E27FC236}">
                <a16:creationId xmlns:a16="http://schemas.microsoft.com/office/drawing/2014/main" id="{433DE373-3491-4EBD-9632-A73E48C757A4}"/>
              </a:ext>
            </a:extLst>
          </p:cNvPr>
          <p:cNvCxnSpPr>
            <a:cxnSpLocks/>
            <a:stCxn id="11" idx="3"/>
            <a:endCxn id="36" idx="1"/>
          </p:cNvCxnSpPr>
          <p:nvPr/>
        </p:nvCxnSpPr>
        <p:spPr>
          <a:xfrm flipV="1">
            <a:off x="3337994" y="5594032"/>
            <a:ext cx="2736320" cy="1139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lèche : en arc 2">
            <a:extLst>
              <a:ext uri="{FF2B5EF4-FFF2-40B4-BE49-F238E27FC236}">
                <a16:creationId xmlns:a16="http://schemas.microsoft.com/office/drawing/2014/main" id="{15C081F2-EA9F-4328-A0E2-774BE8012342}"/>
              </a:ext>
            </a:extLst>
          </p:cNvPr>
          <p:cNvSpPr/>
          <p:nvPr/>
        </p:nvSpPr>
        <p:spPr>
          <a:xfrm rot="16200000">
            <a:off x="4694417" y="2361735"/>
            <a:ext cx="1492370" cy="1520974"/>
          </a:xfrm>
          <a:prstGeom prst="circular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F8FA377A-0B24-433B-9832-36D4125D2B19}"/>
              </a:ext>
            </a:extLst>
          </p:cNvPr>
          <p:cNvSpPr/>
          <p:nvPr/>
        </p:nvSpPr>
        <p:spPr>
          <a:xfrm>
            <a:off x="6074314" y="5202672"/>
            <a:ext cx="1404778" cy="7827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/>
              <a:t>Internal</a:t>
            </a:r>
            <a:r>
              <a:rPr lang="fr-FR" dirty="0"/>
              <a:t> structure</a:t>
            </a:r>
          </a:p>
        </p:txBody>
      </p:sp>
      <p:sp>
        <p:nvSpPr>
          <p:cNvPr id="37" name="Flèche : en arc 36">
            <a:extLst>
              <a:ext uri="{FF2B5EF4-FFF2-40B4-BE49-F238E27FC236}">
                <a16:creationId xmlns:a16="http://schemas.microsoft.com/office/drawing/2014/main" id="{53677CF5-C350-41C4-9000-A5C7205D27CE}"/>
              </a:ext>
            </a:extLst>
          </p:cNvPr>
          <p:cNvSpPr/>
          <p:nvPr/>
        </p:nvSpPr>
        <p:spPr>
          <a:xfrm rot="5400000">
            <a:off x="5922368" y="3270393"/>
            <a:ext cx="3507212" cy="1676401"/>
          </a:xfrm>
          <a:prstGeom prst="circularArrow">
            <a:avLst>
              <a:gd name="adj1" fmla="val 8941"/>
              <a:gd name="adj2" fmla="val 598329"/>
              <a:gd name="adj3" fmla="val 20657537"/>
              <a:gd name="adj4" fmla="val 10746373"/>
              <a:gd name="adj5" fmla="val 15933"/>
            </a:avLst>
          </a:prstGeom>
          <a:solidFill>
            <a:srgbClr val="92D050"/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1256AEB-177E-4BB9-B35C-060BC7FA0E3C}"/>
              </a:ext>
            </a:extLst>
          </p:cNvPr>
          <p:cNvSpPr txBox="1"/>
          <p:nvPr/>
        </p:nvSpPr>
        <p:spPr>
          <a:xfrm>
            <a:off x="3519698" y="2815069"/>
            <a:ext cx="12811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dirty="0" err="1"/>
              <a:t>Approved</a:t>
            </a:r>
            <a:endParaRPr lang="fr-FR" sz="1400" dirty="0"/>
          </a:p>
          <a:p>
            <a:pPr algn="ctr"/>
            <a:r>
              <a:rPr lang="fr-FR" sz="1400" dirty="0" err="1"/>
              <a:t>OpenAPI</a:t>
            </a:r>
            <a:r>
              <a:rPr lang="fr-FR" sz="1400" dirty="0"/>
              <a:t> files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4A52E12C-DE55-4A46-8B4F-45C671BEC2E4}"/>
              </a:ext>
            </a:extLst>
          </p:cNvPr>
          <p:cNvSpPr txBox="1"/>
          <p:nvPr/>
        </p:nvSpPr>
        <p:spPr>
          <a:xfrm>
            <a:off x="8465802" y="3532242"/>
            <a:ext cx="180850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dirty="0"/>
              <a:t>Download of</a:t>
            </a:r>
          </a:p>
          <a:p>
            <a:pPr algn="ctr"/>
            <a:r>
              <a:rPr lang="fr-FR" sz="1400" dirty="0" err="1"/>
              <a:t>Approved</a:t>
            </a:r>
            <a:r>
              <a:rPr lang="fr-FR" sz="1400" dirty="0"/>
              <a:t> SA5-OAM</a:t>
            </a:r>
          </a:p>
          <a:p>
            <a:pPr algn="ctr"/>
            <a:r>
              <a:rPr lang="fr-FR" sz="1400" dirty="0" err="1"/>
              <a:t>OpenAPI</a:t>
            </a:r>
            <a:r>
              <a:rPr lang="fr-FR" sz="1400" dirty="0"/>
              <a:t> files</a:t>
            </a:r>
          </a:p>
        </p:txBody>
      </p:sp>
      <p:sp>
        <p:nvSpPr>
          <p:cNvPr id="13" name="Croix 12">
            <a:extLst>
              <a:ext uri="{FF2B5EF4-FFF2-40B4-BE49-F238E27FC236}">
                <a16:creationId xmlns:a16="http://schemas.microsoft.com/office/drawing/2014/main" id="{7E5F0908-55CB-44C3-A3BA-5B39D74B705F}"/>
              </a:ext>
            </a:extLst>
          </p:cNvPr>
          <p:cNvSpPr/>
          <p:nvPr/>
        </p:nvSpPr>
        <p:spPr>
          <a:xfrm rot="19289950">
            <a:off x="5848510" y="3097593"/>
            <a:ext cx="1611410" cy="1596039"/>
          </a:xfrm>
          <a:prstGeom prst="plus">
            <a:avLst>
              <a:gd name="adj" fmla="val 43868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Flèche : haut 42">
            <a:extLst>
              <a:ext uri="{FF2B5EF4-FFF2-40B4-BE49-F238E27FC236}">
                <a16:creationId xmlns:a16="http://schemas.microsoft.com/office/drawing/2014/main" id="{D898245F-E31D-47D6-9248-01BACA9A485B}"/>
              </a:ext>
            </a:extLst>
          </p:cNvPr>
          <p:cNvSpPr/>
          <p:nvPr/>
        </p:nvSpPr>
        <p:spPr>
          <a:xfrm rot="2717513">
            <a:off x="5518024" y="2000197"/>
            <a:ext cx="125592" cy="533559"/>
          </a:xfrm>
          <a:prstGeom prst="up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Flèche : haut 43">
            <a:extLst>
              <a:ext uri="{FF2B5EF4-FFF2-40B4-BE49-F238E27FC236}">
                <a16:creationId xmlns:a16="http://schemas.microsoft.com/office/drawing/2014/main" id="{D10E1F7C-01D5-4E55-AC4F-A572DDEAA10E}"/>
              </a:ext>
            </a:extLst>
          </p:cNvPr>
          <p:cNvSpPr/>
          <p:nvPr/>
        </p:nvSpPr>
        <p:spPr>
          <a:xfrm rot="4490144">
            <a:off x="5577249" y="2347593"/>
            <a:ext cx="134584" cy="354768"/>
          </a:xfrm>
          <a:prstGeom prst="up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Flèche : haut 45">
            <a:extLst>
              <a:ext uri="{FF2B5EF4-FFF2-40B4-BE49-F238E27FC236}">
                <a16:creationId xmlns:a16="http://schemas.microsoft.com/office/drawing/2014/main" id="{B33EE015-0AEA-46EB-8F76-5D869CAFB41A}"/>
              </a:ext>
            </a:extLst>
          </p:cNvPr>
          <p:cNvSpPr/>
          <p:nvPr/>
        </p:nvSpPr>
        <p:spPr>
          <a:xfrm rot="8095468">
            <a:off x="5564324" y="2609929"/>
            <a:ext cx="137232" cy="447915"/>
          </a:xfrm>
          <a:prstGeom prst="up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 : coins arrondis 22">
            <a:extLst>
              <a:ext uri="{FF2B5EF4-FFF2-40B4-BE49-F238E27FC236}">
                <a16:creationId xmlns:a16="http://schemas.microsoft.com/office/drawing/2014/main" id="{00E86EC3-8946-48A8-82EC-138C302BDFB3}"/>
              </a:ext>
            </a:extLst>
          </p:cNvPr>
          <p:cNvSpPr/>
          <p:nvPr/>
        </p:nvSpPr>
        <p:spPr>
          <a:xfrm>
            <a:off x="10213675" y="5594032"/>
            <a:ext cx="1404778" cy="39136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050" dirty="0">
                <a:latin typeface="Arial Black" panose="020B0A04020102020204" pitchFamily="34" charset="0"/>
              </a:rPr>
              <a:t>Click </a:t>
            </a:r>
            <a:r>
              <a:rPr lang="fr-FR" sz="1050" dirty="0" err="1">
                <a:latin typeface="Arial Black" panose="020B0A04020102020204" pitchFamily="34" charset="0"/>
              </a:rPr>
              <a:t>here</a:t>
            </a:r>
            <a:r>
              <a:rPr lang="fr-FR" sz="1050" dirty="0">
                <a:latin typeface="Arial Black" panose="020B0A04020102020204" pitchFamily="34" charset="0"/>
              </a:rPr>
              <a:t> to return to slide 7</a:t>
            </a:r>
          </a:p>
        </p:txBody>
      </p:sp>
    </p:spTree>
    <p:extLst>
      <p:ext uri="{BB962C8B-B14F-4D97-AF65-F5344CB8AC3E}">
        <p14:creationId xmlns:p14="http://schemas.microsoft.com/office/powerpoint/2010/main" val="2089749071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FA7AA418-A398-447B-8AAC-93CBC6A385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List of Key Issues as </a:t>
            </a:r>
            <a:r>
              <a:rPr lang="fr-FR" dirty="0" err="1"/>
              <a:t>identified</a:t>
            </a:r>
            <a:r>
              <a:rPr lang="fr-FR" dirty="0"/>
              <a:t> by the </a:t>
            </a:r>
            <a:r>
              <a:rPr lang="fr-FR" dirty="0" err="1"/>
              <a:t>OpenAPI</a:t>
            </a:r>
            <a:r>
              <a:rPr lang="fr-FR" dirty="0"/>
              <a:t> </a:t>
            </a:r>
            <a:r>
              <a:rPr lang="fr-FR" dirty="0" err="1"/>
              <a:t>Task</a:t>
            </a:r>
            <a:r>
              <a:rPr lang="fr-FR" dirty="0"/>
              <a:t> Force</a:t>
            </a:r>
          </a:p>
        </p:txBody>
      </p:sp>
    </p:spTree>
    <p:extLst>
      <p:ext uri="{BB962C8B-B14F-4D97-AF65-F5344CB8AC3E}">
        <p14:creationId xmlns:p14="http://schemas.microsoft.com/office/powerpoint/2010/main" val="3030185136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B57726E-4CAF-4570-95A9-AAF1BED505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KI#1: Storage of 3GPP </a:t>
            </a:r>
            <a:r>
              <a:rPr lang="en-US" dirty="0" err="1"/>
              <a:t>OpenAPI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specification files in 3GPP Forge 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CFE7D00-C8D7-4076-820F-856E9F3021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How to manage the </a:t>
            </a:r>
            <a:r>
              <a:rPr lang="en-US" i="1" dirty="0" err="1">
                <a:solidFill>
                  <a:schemeClr val="tx2">
                    <a:lumMod val="40000"/>
                    <a:lumOff val="60000"/>
                  </a:schemeClr>
                </a:solidFill>
              </a:rPr>
              <a:t>OpenAPI</a:t>
            </a:r>
            <a:r>
              <a:rPr lang="en-US" i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 specification files from CT and SA WGs using 3GPP Forge (repositories, branching, tagging, merging, permissions, etc.)?</a:t>
            </a:r>
          </a:p>
          <a:p>
            <a:r>
              <a:rPr lang="en-US" i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The main idea should be to have a consistent handling of the </a:t>
            </a:r>
            <a:r>
              <a:rPr lang="en-US" i="1" dirty="0" err="1">
                <a:solidFill>
                  <a:schemeClr val="tx2">
                    <a:lumMod val="40000"/>
                    <a:lumOff val="60000"/>
                  </a:schemeClr>
                </a:solidFill>
              </a:rPr>
              <a:t>OpenAPI</a:t>
            </a:r>
            <a:r>
              <a:rPr lang="en-US" i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 specification files across 3GPP WGs</a:t>
            </a:r>
          </a:p>
          <a:p>
            <a:r>
              <a:rPr lang="en-US" dirty="0"/>
              <a:t>This can also be valid for the handling of file formats other than YAML files (json, asn.1, </a:t>
            </a:r>
            <a:r>
              <a:rPr lang="en-US" dirty="0" err="1"/>
              <a:t>xsd</a:t>
            </a:r>
            <a:r>
              <a:rPr lang="en-US" dirty="0"/>
              <a:t>, etc.)</a:t>
            </a:r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16055948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17E133-B934-48B3-9832-9D17EF2B53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KI#2: Expand application of the</a:t>
            </a:r>
            <a:br>
              <a:rPr lang="en-US" dirty="0"/>
            </a:br>
            <a:r>
              <a:rPr lang="en-US" dirty="0"/>
              <a:t>3GPP Forge in the handling of CR 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981E560-C3A7-4FBA-BA84-FA474968DD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Evaluate the use of 3GPP Forge when drafting/submitting to WG a CR correcting a file stored in 3GPP Forge.</a:t>
            </a:r>
          </a:p>
          <a:p>
            <a:r>
              <a:rPr lang="en-US" dirty="0"/>
              <a:t>A CR process is proposed by SA3-LI in S3i210016.</a:t>
            </a:r>
          </a:p>
          <a:p>
            <a:r>
              <a:rPr lang="en-US" dirty="0"/>
              <a:t>Evaluation of the move of the source code to FORGE (CRs with links, merging done in FORGE not in Word, etc.)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03001067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1C3699-ECE0-4DFC-8E97-194CEE80A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KI#3: Reference to other </a:t>
            </a:r>
            <a:r>
              <a:rPr lang="en-US" dirty="0" err="1"/>
              <a:t>OpenAPI</a:t>
            </a:r>
            <a:r>
              <a:rPr lang="en-US" dirty="0"/>
              <a:t> specifications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FABFD76-F3D4-4BBA-A4B5-A430C74B60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How to reference other </a:t>
            </a:r>
            <a:r>
              <a:rPr lang="en-US" i="1" dirty="0" err="1">
                <a:solidFill>
                  <a:schemeClr val="tx2">
                    <a:lumMod val="40000"/>
                    <a:lumOff val="60000"/>
                  </a:schemeClr>
                </a:solidFill>
              </a:rPr>
              <a:t>OpenAPI</a:t>
            </a:r>
            <a:r>
              <a:rPr lang="en-US" i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 specifications defined by 3GPP and external organizations?</a:t>
            </a:r>
          </a:p>
          <a:p>
            <a:r>
              <a:rPr lang="en-US" dirty="0">
                <a:solidFill>
                  <a:schemeClr val="tx2">
                    <a:lumMod val="40000"/>
                    <a:lumOff val="60000"/>
                  </a:schemeClr>
                </a:solidFill>
              </a:rPr>
              <a:t>The proposed solution should ensure that a move of the </a:t>
            </a:r>
            <a:r>
              <a:rPr lang="en-US" dirty="0" err="1">
                <a:solidFill>
                  <a:schemeClr val="tx2">
                    <a:lumMod val="40000"/>
                    <a:lumOff val="60000"/>
                  </a:schemeClr>
                </a:solidFill>
              </a:rPr>
              <a:t>OpenAPI</a:t>
            </a:r>
            <a:r>
              <a:rPr lang="en-US" dirty="0">
                <a:solidFill>
                  <a:schemeClr val="tx2">
                    <a:lumMod val="40000"/>
                    <a:lumOff val="60000"/>
                  </a:schemeClr>
                </a:solidFill>
              </a:rPr>
              <a:t> specification files from one repository to another does not impact specifications referring these files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05280511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0D62B86-2C94-4978-B935-B27344F7F3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KI#4: </a:t>
            </a:r>
            <a:r>
              <a:rPr lang="en-US" dirty="0" err="1"/>
              <a:t>OpenAPI</a:t>
            </a:r>
            <a:r>
              <a:rPr lang="en-US" dirty="0"/>
              <a:t> specification validation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D0553C9-77F5-43AB-B84D-54E5287D1E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Tools for automated syntax and drafting rule checks</a:t>
            </a:r>
          </a:p>
          <a:p>
            <a:r>
              <a:rPr lang="en-US" i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Which tools to use to ensure that the </a:t>
            </a:r>
            <a:r>
              <a:rPr lang="en-US" i="1" dirty="0" err="1">
                <a:solidFill>
                  <a:schemeClr val="tx2">
                    <a:lumMod val="40000"/>
                    <a:lumOff val="60000"/>
                  </a:schemeClr>
                </a:solidFill>
              </a:rPr>
              <a:t>OpenAPI</a:t>
            </a:r>
            <a:r>
              <a:rPr lang="en-US" i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 specifications contained in our TS and stored in Forge are correct</a:t>
            </a:r>
            <a:r>
              <a:rPr lang="en-US" dirty="0"/>
              <a:t>	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7375382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0D62B86-2C94-4978-B935-B27344F7F3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KI#5: 3GPP Common API Versioning Mechanism 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D0553C9-77F5-43AB-B84D-54E5287D1E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Could we adopt the version control mechanism based on </a:t>
            </a:r>
            <a:r>
              <a:rPr lang="en-US" dirty="0" err="1"/>
              <a:t>SemVer</a:t>
            </a:r>
            <a:r>
              <a:rPr lang="en-US" dirty="0"/>
              <a:t> defined in TS 29.501 for all the </a:t>
            </a:r>
            <a:r>
              <a:rPr lang="en-US" dirty="0" err="1"/>
              <a:t>OpenAPI</a:t>
            </a:r>
            <a:r>
              <a:rPr lang="en-US" dirty="0"/>
              <a:t> specifications defined by 3GPP?</a:t>
            </a:r>
          </a:p>
          <a:p>
            <a:r>
              <a:rPr lang="en-US" dirty="0"/>
              <a:t>Useful to handle Backwards-Compatible vs Non Backwards-Compatible changes and indicate if the specification is still under development or stable. </a:t>
            </a:r>
          </a:p>
          <a:p>
            <a:pPr marL="0" indent="0">
              <a:buNone/>
            </a:pPr>
            <a:endParaRPr lang="en-US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56648944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0D62B86-2C94-4978-B935-B27344F7F3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KI#6: Common principles and conventions 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D0553C9-77F5-43AB-B84D-54E5287D1E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Identify the set of common guidelines that should be followed by all the WG defining </a:t>
            </a:r>
            <a:r>
              <a:rPr lang="en-US" dirty="0" err="1"/>
              <a:t>OpenAPI</a:t>
            </a:r>
            <a:r>
              <a:rPr lang="en-US" dirty="0"/>
              <a:t> specifications</a:t>
            </a:r>
          </a:p>
          <a:p>
            <a:r>
              <a:rPr lang="en-US" dirty="0"/>
              <a:t>This can cover convention for file naming, IE naming, use of HTTP PATCH requests or HATEOAS, etc.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48595915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B3C9A8C-D3D5-445F-8864-243DEBF58D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Approved</a:t>
            </a:r>
            <a:r>
              <a:rPr lang="fr-FR" dirty="0"/>
              <a:t> process at TSG#95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B315959-95C0-4385-B5A3-48CACB6EAB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All </a:t>
            </a:r>
            <a:r>
              <a:rPr lang="en-US" dirty="0"/>
              <a:t>TSG approved versions of </a:t>
            </a:r>
            <a:r>
              <a:rPr lang="en-US" dirty="0" err="1"/>
              <a:t>OpenAPI</a:t>
            </a:r>
            <a:r>
              <a:rPr lang="en-US" dirty="0"/>
              <a:t> files in the stable branches (one per release) of the "5G_APIs" repository</a:t>
            </a:r>
            <a:endParaRPr lang="fr-FR" dirty="0"/>
          </a:p>
          <a:p>
            <a:pPr lvl="1"/>
            <a:r>
              <a:rPr lang="en-US" dirty="0"/>
              <a:t>CT WGs/SA4 will keep using the temporary branches of "5G-APIs" to store the drafted versions of </a:t>
            </a:r>
            <a:r>
              <a:rPr lang="en-US" dirty="0" err="1"/>
              <a:t>OpenAPI</a:t>
            </a:r>
            <a:r>
              <a:rPr lang="en-US" dirty="0"/>
              <a:t> files after WG meetings</a:t>
            </a:r>
          </a:p>
          <a:p>
            <a:pPr lvl="1"/>
            <a:r>
              <a:rPr lang="en-US" dirty="0"/>
              <a:t>SA5 can keep its own repository for its daily work but will have to copied all the drafted versions at each plenary</a:t>
            </a:r>
          </a:p>
          <a:p>
            <a:r>
              <a:rPr lang="en-US" dirty="0"/>
              <a:t>SA5 specifications need to be updated for TSG#96</a:t>
            </a:r>
          </a:p>
          <a:p>
            <a:pPr lvl="1"/>
            <a:r>
              <a:rPr lang="en-US" dirty="0"/>
              <a:t>Absolute-URI references to be replaced by relative-path URI references</a:t>
            </a:r>
          </a:p>
          <a:p>
            <a:pPr lvl="1"/>
            <a:r>
              <a:rPr lang="en-US" dirty="0" err="1"/>
              <a:t>OpenAPI</a:t>
            </a:r>
            <a:r>
              <a:rPr lang="en-US" dirty="0"/>
              <a:t> YAML file names to be prefixed with the TS number</a:t>
            </a:r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89031975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You!</a:t>
            </a:r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</a:t>
            </a:r>
            <a:r>
              <a:rPr lang="fr-FR" altLang="en-US" sz="1400"/>
              <a:t>CT Chair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lionel.morand@orange.com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9" y="5399737"/>
            <a:ext cx="775154" cy="8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258983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C297C1C-6A36-4526-9289-4B62B32D60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Since</a:t>
            </a:r>
            <a:r>
              <a:rPr lang="fr-FR" dirty="0"/>
              <a:t> TSG#95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95E0CF3-AF00-4E5F-B926-226FF66292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SA5-OAM APIs have been updated </a:t>
            </a:r>
          </a:p>
          <a:p>
            <a:pPr lvl="1"/>
            <a:r>
              <a:rPr lang="en-US" dirty="0"/>
              <a:t>Absolute-URI references in TS changed to use relative-path URI references </a:t>
            </a:r>
          </a:p>
          <a:p>
            <a:pPr lvl="1"/>
            <a:r>
              <a:rPr lang="en-US" dirty="0"/>
              <a:t>YAML file names updated to follow the naming defined in TS 29.501</a:t>
            </a:r>
          </a:p>
          <a:p>
            <a:r>
              <a:rPr lang="en-US" dirty="0"/>
              <a:t>All SA5 APIs added to the 5G_APIs GitLab repository </a:t>
            </a:r>
          </a:p>
          <a:p>
            <a:pPr lvl="1"/>
            <a:r>
              <a:rPr lang="en-US" dirty="0"/>
              <a:t>Now in official draft branches only, included in the stable ones after TSG#96</a:t>
            </a:r>
          </a:p>
          <a:p>
            <a:r>
              <a:rPr lang="en-US" dirty="0"/>
              <a:t>All new APIs in the README.md files, integrated with all other tools (API parser/linter, data type finder, </a:t>
            </a:r>
            <a:r>
              <a:rPr lang="en-US" dirty="0" err="1"/>
              <a:t>etc</a:t>
            </a:r>
            <a:r>
              <a:rPr lang="en-US" dirty="0"/>
              <a:t>…)</a:t>
            </a:r>
          </a:p>
          <a:p>
            <a:r>
              <a:rPr lang="en-US" dirty="0"/>
              <a:t> Total of </a:t>
            </a:r>
            <a:r>
              <a:rPr lang="en-US" b="1" u="sng" dirty="0"/>
              <a:t>235 APIs</a:t>
            </a:r>
            <a:r>
              <a:rPr lang="en-US" dirty="0"/>
              <a:t> in the repository for the Release 17!</a:t>
            </a:r>
          </a:p>
          <a:p>
            <a:pPr lvl="1"/>
            <a:r>
              <a:rPr lang="en-US" dirty="0"/>
              <a:t>From CT1, CT3, CT4, SA4, SA5</a:t>
            </a:r>
          </a:p>
          <a:p>
            <a:r>
              <a:rPr lang="en-US" dirty="0"/>
              <a:t>Special thanks to </a:t>
            </a:r>
            <a:r>
              <a:rPr lang="en-US" b="1" dirty="0"/>
              <a:t>Jesus, Sean, Zoulan, Richard</a:t>
            </a:r>
            <a:r>
              <a:rPr lang="en-US" dirty="0"/>
              <a:t>.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24678196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6421D80-9977-4280-B465-DBF774B473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Next </a:t>
            </a:r>
            <a:r>
              <a:rPr lang="fr-FR" dirty="0" err="1"/>
              <a:t>steps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F11F0B3-042C-4587-94FF-9316F89C4E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Document the management of </a:t>
            </a:r>
            <a:r>
              <a:rPr lang="fr-FR" dirty="0" err="1"/>
              <a:t>OpenAPI</a:t>
            </a:r>
            <a:r>
              <a:rPr lang="fr-FR" dirty="0"/>
              <a:t> files in 3GPP Forge</a:t>
            </a:r>
          </a:p>
          <a:p>
            <a:pPr lvl="1"/>
            <a:r>
              <a:rPr lang="fr-FR" dirty="0"/>
              <a:t>User guide, update of TS 21.900, etc.</a:t>
            </a:r>
          </a:p>
          <a:p>
            <a:r>
              <a:rPr lang="fr-FR" dirty="0" err="1"/>
              <a:t>Clarify</a:t>
            </a:r>
            <a:r>
              <a:rPr lang="fr-FR" dirty="0"/>
              <a:t> </a:t>
            </a:r>
            <a:r>
              <a:rPr lang="fr-FR" dirty="0" err="1"/>
              <a:t>that</a:t>
            </a:r>
            <a:r>
              <a:rPr lang="fr-FR" dirty="0"/>
              <a:t> </a:t>
            </a:r>
            <a:r>
              <a:rPr lang="en-US" dirty="0"/>
              <a:t>all non-official branches and tags are deleted after each plenary and who should be responsible</a:t>
            </a:r>
          </a:p>
          <a:p>
            <a:r>
              <a:rPr lang="en-US" dirty="0"/>
              <a:t>Rename the "Master" branch into "Rel-18" (current release) and then create a "Rel-17" branch </a:t>
            </a:r>
            <a:endParaRPr lang="fr-FR" dirty="0"/>
          </a:p>
          <a:p>
            <a:r>
              <a:rPr lang="fr-FR" dirty="0"/>
              <a:t>Progress on the </a:t>
            </a:r>
            <a:r>
              <a:rPr lang="fr-FR" dirty="0" err="1"/>
              <a:t>other</a:t>
            </a:r>
            <a:r>
              <a:rPr lang="fr-FR" dirty="0"/>
              <a:t> key issues (</a:t>
            </a:r>
            <a:r>
              <a:rPr lang="fr-FR" dirty="0" err="1"/>
              <a:t>see</a:t>
            </a:r>
            <a:r>
              <a:rPr lang="fr-FR" dirty="0"/>
              <a:t> Annex)</a:t>
            </a:r>
          </a:p>
          <a:p>
            <a:pPr lvl="1"/>
            <a:r>
              <a:rPr lang="en-US" dirty="0"/>
              <a:t>KI#6: Common principles and conventions </a:t>
            </a:r>
          </a:p>
          <a:p>
            <a:pPr lvl="1"/>
            <a:r>
              <a:rPr lang="en-US" dirty="0"/>
              <a:t>KI#5: 3GPP Common API Versioning Mechanism </a:t>
            </a:r>
          </a:p>
          <a:p>
            <a:pPr lvl="1"/>
            <a:r>
              <a:rPr lang="en-US" dirty="0"/>
              <a:t>KI#2: Expand application of the 3GPP Forge in the handling of CR, as for SA3-LI </a:t>
            </a:r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66996929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7F4AD6A-3CE6-4016-9B80-0C42A9A140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To </a:t>
            </a:r>
            <a:r>
              <a:rPr lang="fr-FR" dirty="0" err="1"/>
              <a:t>consider</a:t>
            </a:r>
            <a:r>
              <a:rPr lang="fr-FR" dirty="0"/>
              <a:t> </a:t>
            </a:r>
            <a:r>
              <a:rPr lang="fr-FR" dirty="0" err="1"/>
              <a:t>when</a:t>
            </a:r>
            <a:r>
              <a:rPr lang="fr-FR" dirty="0"/>
              <a:t> </a:t>
            </a:r>
            <a:r>
              <a:rPr lang="fr-FR" dirty="0" err="1"/>
              <a:t>preparing</a:t>
            </a:r>
            <a:r>
              <a:rPr lang="fr-FR" dirty="0"/>
              <a:t> the TSG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08C2FFB-D8D0-4515-8F20-D1112B7C22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/>
              <a:t>draft TS implementation and upload of </a:t>
            </a:r>
            <a:r>
              <a:rPr lang="en-US" dirty="0" err="1"/>
              <a:t>OpenAPI</a:t>
            </a:r>
            <a:r>
              <a:rPr lang="en-US" dirty="0"/>
              <a:t> to Gitlab</a:t>
            </a:r>
          </a:p>
          <a:p>
            <a:pPr lvl="1"/>
            <a:r>
              <a:rPr lang="en-US" dirty="0"/>
              <a:t>Initial check of the </a:t>
            </a:r>
            <a:r>
              <a:rPr lang="en-US" dirty="0" err="1"/>
              <a:t>OpenAPI</a:t>
            </a:r>
            <a:r>
              <a:rPr lang="en-US" dirty="0"/>
              <a:t> and error detection</a:t>
            </a:r>
          </a:p>
          <a:p>
            <a:pPr lvl="1"/>
            <a:r>
              <a:rPr lang="en-US" dirty="0"/>
              <a:t>Correction of the TS and </a:t>
            </a:r>
            <a:r>
              <a:rPr lang="en-US" dirty="0" err="1"/>
              <a:t>OpenAPI</a:t>
            </a:r>
            <a:endParaRPr lang="en-US" dirty="0"/>
          </a:p>
          <a:p>
            <a:pPr lvl="1"/>
            <a:r>
              <a:rPr lang="en-US" dirty="0"/>
              <a:t>Stable TS implementation and new upload of </a:t>
            </a:r>
            <a:r>
              <a:rPr lang="en-US" dirty="0" err="1"/>
              <a:t>OpenAPI</a:t>
            </a:r>
            <a:r>
              <a:rPr lang="en-US" dirty="0"/>
              <a:t> to Gitlab</a:t>
            </a:r>
          </a:p>
          <a:p>
            <a:pPr lvl="1"/>
            <a:endParaRPr lang="en-US" dirty="0"/>
          </a:p>
          <a:p>
            <a:r>
              <a:rPr lang="en-US" sz="2400" dirty="0"/>
              <a:t>When the TSG is 2 weeks after the WG meeting:</a:t>
            </a:r>
          </a:p>
          <a:p>
            <a:pPr lvl="1"/>
            <a:r>
              <a:rPr lang="en-US" sz="2000" dirty="0"/>
              <a:t>One week is the (max) minimum for implementing stable TS/</a:t>
            </a:r>
            <a:r>
              <a:rPr lang="en-US" sz="2000" dirty="0" err="1"/>
              <a:t>OpenAPI</a:t>
            </a:r>
            <a:endParaRPr lang="en-US" sz="2000" dirty="0"/>
          </a:p>
          <a:p>
            <a:pPr lvl="1"/>
            <a:r>
              <a:rPr lang="en-US" sz="2000" dirty="0"/>
              <a:t>Available at the TSG </a:t>
            </a:r>
            <a:r>
              <a:rPr lang="en-US" sz="2000" dirty="0" err="1"/>
              <a:t>tdocs</a:t>
            </a:r>
            <a:r>
              <a:rPr lang="en-US" sz="2000" dirty="0"/>
              <a:t> submission deadline</a:t>
            </a:r>
          </a:p>
          <a:p>
            <a:pPr lvl="1"/>
            <a:r>
              <a:rPr lang="en-US" sz="2000" dirty="0"/>
              <a:t>Final </a:t>
            </a:r>
            <a:r>
              <a:rPr lang="en-US" sz="2000" dirty="0" err="1"/>
              <a:t>OpenAPI</a:t>
            </a:r>
            <a:r>
              <a:rPr lang="en-US" sz="2000" dirty="0"/>
              <a:t> check done the week before the TSG</a:t>
            </a:r>
          </a:p>
          <a:p>
            <a:pPr lvl="1"/>
            <a:r>
              <a:rPr lang="en-US" sz="2000" dirty="0"/>
              <a:t>If needed, late CRs submitted just before the meeting:</a:t>
            </a:r>
          </a:p>
          <a:p>
            <a:pPr lvl="2"/>
            <a:r>
              <a:rPr lang="en-US" sz="1800" dirty="0"/>
              <a:t>to correct the </a:t>
            </a:r>
            <a:r>
              <a:rPr lang="en-US" sz="1800" dirty="0" err="1"/>
              <a:t>OpenAPI</a:t>
            </a:r>
            <a:endParaRPr lang="en-US" sz="1800" dirty="0"/>
          </a:p>
          <a:p>
            <a:pPr lvl="2"/>
            <a:r>
              <a:rPr lang="en-US" sz="1800" dirty="0"/>
              <a:t>To update the API version</a:t>
            </a:r>
          </a:p>
          <a:p>
            <a:pPr lvl="1"/>
            <a:endParaRPr lang="en-US" dirty="0"/>
          </a:p>
          <a:p>
            <a:endParaRPr lang="fr-FR" dirty="0"/>
          </a:p>
        </p:txBody>
      </p:sp>
      <p:sp>
        <p:nvSpPr>
          <p:cNvPr id="5" name="Flèche : droite 4">
            <a:extLst>
              <a:ext uri="{FF2B5EF4-FFF2-40B4-BE49-F238E27FC236}">
                <a16:creationId xmlns:a16="http://schemas.microsoft.com/office/drawing/2014/main" id="{7090AF55-AE58-4702-BFC0-C0BF91D39A10}"/>
              </a:ext>
            </a:extLst>
          </p:cNvPr>
          <p:cNvSpPr/>
          <p:nvPr/>
        </p:nvSpPr>
        <p:spPr>
          <a:xfrm rot="5400000">
            <a:off x="197568" y="2341563"/>
            <a:ext cx="1776557" cy="744681"/>
          </a:xfrm>
          <a:prstGeom prst="rightArrow">
            <a:avLst>
              <a:gd name="adj1" fmla="val 50000"/>
              <a:gd name="adj2" fmla="val 48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/>
              <a:t>At least One Week</a:t>
            </a:r>
          </a:p>
        </p:txBody>
      </p:sp>
    </p:spTree>
    <p:extLst>
      <p:ext uri="{BB962C8B-B14F-4D97-AF65-F5344CB8AC3E}">
        <p14:creationId xmlns:p14="http://schemas.microsoft.com/office/powerpoint/2010/main" val="2666579962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FA7AA418-A398-447B-8AAC-93CBC6A385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515696525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72F548B4-E61E-4216-B8E4-F7AEFCE7D1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Detailed</a:t>
            </a:r>
            <a:r>
              <a:rPr lang="fr-FR" dirty="0"/>
              <a:t> process</a:t>
            </a:r>
          </a:p>
        </p:txBody>
      </p:sp>
    </p:spTree>
    <p:extLst>
      <p:ext uri="{BB962C8B-B14F-4D97-AF65-F5344CB8AC3E}">
        <p14:creationId xmlns:p14="http://schemas.microsoft.com/office/powerpoint/2010/main" val="1292702827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B46DF35-DCC1-4F71-8C92-A9AB64250E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Current</a:t>
            </a:r>
            <a:r>
              <a:rPr lang="fr-FR" dirty="0"/>
              <a:t> </a:t>
            </a:r>
            <a:r>
              <a:rPr lang="fr-FR" dirty="0" err="1"/>
              <a:t>OpenAPI</a:t>
            </a:r>
            <a:r>
              <a:rPr lang="fr-FR" dirty="0"/>
              <a:t> Repositories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037517F-8641-4F6B-A3B1-D2785640A409}"/>
              </a:ext>
            </a:extLst>
          </p:cNvPr>
          <p:cNvSpPr/>
          <p:nvPr/>
        </p:nvSpPr>
        <p:spPr>
          <a:xfrm>
            <a:off x="209739" y="1695012"/>
            <a:ext cx="21467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forge.3gpp.org/rep/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4A2CFAB-9DA4-47A8-A17A-D42F8734C4F6}"/>
              </a:ext>
            </a:extLst>
          </p:cNvPr>
          <p:cNvSpPr/>
          <p:nvPr/>
        </p:nvSpPr>
        <p:spPr>
          <a:xfrm>
            <a:off x="1515700" y="2042118"/>
            <a:ext cx="14029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all/5G_APIs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11EE5D-2007-4FDD-833B-2B8A30FAF6F1}"/>
              </a:ext>
            </a:extLst>
          </p:cNvPr>
          <p:cNvSpPr/>
          <p:nvPr/>
        </p:nvSpPr>
        <p:spPr>
          <a:xfrm>
            <a:off x="1515700" y="5013221"/>
            <a:ext cx="11592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sa5/</a:t>
            </a:r>
            <a:r>
              <a:rPr lang="fr-FR" dirty="0" err="1"/>
              <a:t>MnS</a:t>
            </a:r>
            <a:r>
              <a:rPr lang="fr-FR" dirty="0"/>
              <a:t>/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5CAF81C-8BA1-4395-97D2-908CA4D9A96B}"/>
              </a:ext>
            </a:extLst>
          </p:cNvPr>
          <p:cNvSpPr/>
          <p:nvPr/>
        </p:nvSpPr>
        <p:spPr>
          <a:xfrm>
            <a:off x="2217174" y="5410505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err="1"/>
              <a:t>OpenAPI</a:t>
            </a:r>
            <a:endParaRPr lang="fr-FR" dirty="0"/>
          </a:p>
        </p:txBody>
      </p:sp>
      <p:cxnSp>
        <p:nvCxnSpPr>
          <p:cNvPr id="18" name="Connecteur : en angle 17">
            <a:extLst>
              <a:ext uri="{FF2B5EF4-FFF2-40B4-BE49-F238E27FC236}">
                <a16:creationId xmlns:a16="http://schemas.microsoft.com/office/drawing/2014/main" id="{0F2D9BB4-D55A-4FD3-8B1C-D19101F633FC}"/>
              </a:ext>
            </a:extLst>
          </p:cNvPr>
          <p:cNvCxnSpPr>
            <a:cxnSpLocks/>
            <a:stCxn id="7" idx="2"/>
            <a:endCxn id="8" idx="1"/>
          </p:cNvCxnSpPr>
          <p:nvPr/>
        </p:nvCxnSpPr>
        <p:spPr>
          <a:xfrm rot="16200000" flipH="1">
            <a:off x="1318185" y="2029269"/>
            <a:ext cx="162440" cy="23259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 : en angle 19">
            <a:extLst>
              <a:ext uri="{FF2B5EF4-FFF2-40B4-BE49-F238E27FC236}">
                <a16:creationId xmlns:a16="http://schemas.microsoft.com/office/drawing/2014/main" id="{6DBCD3CB-BFCB-4582-83A9-EF186B23C1DE}"/>
              </a:ext>
            </a:extLst>
          </p:cNvPr>
          <p:cNvCxnSpPr>
            <a:cxnSpLocks/>
            <a:stCxn id="7" idx="2"/>
            <a:endCxn id="10" idx="1"/>
          </p:cNvCxnSpPr>
          <p:nvPr/>
        </p:nvCxnSpPr>
        <p:spPr>
          <a:xfrm rot="16200000" flipH="1">
            <a:off x="-167366" y="3514820"/>
            <a:ext cx="3133543" cy="23259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 : en angle 21">
            <a:extLst>
              <a:ext uri="{FF2B5EF4-FFF2-40B4-BE49-F238E27FC236}">
                <a16:creationId xmlns:a16="http://schemas.microsoft.com/office/drawing/2014/main" id="{D3D073A6-7A35-47FE-AAFF-C14706899FC8}"/>
              </a:ext>
            </a:extLst>
          </p:cNvPr>
          <p:cNvCxnSpPr>
            <a:cxnSpLocks/>
            <a:stCxn id="10" idx="2"/>
            <a:endCxn id="11" idx="1"/>
          </p:cNvCxnSpPr>
          <p:nvPr/>
        </p:nvCxnSpPr>
        <p:spPr>
          <a:xfrm rot="16200000" flipH="1">
            <a:off x="2049951" y="5427948"/>
            <a:ext cx="212618" cy="121828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BD72DDCE-2414-4A93-B22E-893E6BE96696}"/>
              </a:ext>
            </a:extLst>
          </p:cNvPr>
          <p:cNvSpPr/>
          <p:nvPr/>
        </p:nvSpPr>
        <p:spPr>
          <a:xfrm>
            <a:off x="5836658" y="1885447"/>
            <a:ext cx="1676399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/Rel-17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727DBC4-EED6-4BC2-B53F-BB35D38428B4}"/>
              </a:ext>
            </a:extLst>
          </p:cNvPr>
          <p:cNvSpPr/>
          <p:nvPr/>
        </p:nvSpPr>
        <p:spPr>
          <a:xfrm>
            <a:off x="5836658" y="2315850"/>
            <a:ext cx="1676399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/Rel-16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56E0163-ABBB-49A2-B03C-C0375CEF7000}"/>
              </a:ext>
            </a:extLst>
          </p:cNvPr>
          <p:cNvSpPr/>
          <p:nvPr/>
        </p:nvSpPr>
        <p:spPr>
          <a:xfrm>
            <a:off x="5836659" y="2763765"/>
            <a:ext cx="1676400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/Rel-15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0D4109F-C012-4097-89F7-B7B639FB9997}"/>
              </a:ext>
            </a:extLst>
          </p:cNvPr>
          <p:cNvSpPr/>
          <p:nvPr/>
        </p:nvSpPr>
        <p:spPr>
          <a:xfrm>
            <a:off x="5839966" y="4246574"/>
            <a:ext cx="1676401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/Rel-15-drafts-TSG#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1C1ABBF-A93F-44E2-BECA-873BDADDCBBD}"/>
              </a:ext>
            </a:extLst>
          </p:cNvPr>
          <p:cNvSpPr/>
          <p:nvPr/>
        </p:nvSpPr>
        <p:spPr>
          <a:xfrm>
            <a:off x="5836659" y="3734232"/>
            <a:ext cx="1676398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/Rel-16-drafts-TSG#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BF36EFC-2565-4243-9350-C769173B3317}"/>
              </a:ext>
            </a:extLst>
          </p:cNvPr>
          <p:cNvSpPr/>
          <p:nvPr/>
        </p:nvSpPr>
        <p:spPr>
          <a:xfrm>
            <a:off x="5833349" y="3237445"/>
            <a:ext cx="1676398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/Rel-17-drafts-TSG#</a:t>
            </a:r>
          </a:p>
        </p:txBody>
      </p:sp>
      <p:cxnSp>
        <p:nvCxnSpPr>
          <p:cNvPr id="29" name="Connecteur droit 28">
            <a:extLst>
              <a:ext uri="{FF2B5EF4-FFF2-40B4-BE49-F238E27FC236}">
                <a16:creationId xmlns:a16="http://schemas.microsoft.com/office/drawing/2014/main" id="{8A5C7C63-FD57-45F0-8012-E6C6BB0C5375}"/>
              </a:ext>
            </a:extLst>
          </p:cNvPr>
          <p:cNvCxnSpPr>
            <a:cxnSpLocks/>
          </p:cNvCxnSpPr>
          <p:nvPr/>
        </p:nvCxnSpPr>
        <p:spPr>
          <a:xfrm>
            <a:off x="8556666" y="2315850"/>
            <a:ext cx="0" cy="111315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Rectangle 29">
            <a:extLst>
              <a:ext uri="{FF2B5EF4-FFF2-40B4-BE49-F238E27FC236}">
                <a16:creationId xmlns:a16="http://schemas.microsoft.com/office/drawing/2014/main" id="{FD0DF2A1-D069-4795-8846-D10DA0E001F3}"/>
              </a:ext>
            </a:extLst>
          </p:cNvPr>
          <p:cNvSpPr/>
          <p:nvPr/>
        </p:nvSpPr>
        <p:spPr>
          <a:xfrm>
            <a:off x="7831110" y="2713515"/>
            <a:ext cx="4084915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/TS29.510_Nnrf_AccessToken.yaml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9F28E4C-3B0A-4E0A-BA77-87556FB9280C}"/>
              </a:ext>
            </a:extLst>
          </p:cNvPr>
          <p:cNvSpPr/>
          <p:nvPr/>
        </p:nvSpPr>
        <p:spPr>
          <a:xfrm>
            <a:off x="7834420" y="3528534"/>
            <a:ext cx="4084908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/TS32291_Nchf_OfflineOnlyCharging.yaml</a:t>
            </a:r>
          </a:p>
        </p:txBody>
      </p:sp>
      <p:cxnSp>
        <p:nvCxnSpPr>
          <p:cNvPr id="32" name="Connecteur : en angle 31">
            <a:extLst>
              <a:ext uri="{FF2B5EF4-FFF2-40B4-BE49-F238E27FC236}">
                <a16:creationId xmlns:a16="http://schemas.microsoft.com/office/drawing/2014/main" id="{E065016C-89A5-4023-8019-CBACC4B4AB72}"/>
              </a:ext>
            </a:extLst>
          </p:cNvPr>
          <p:cNvCxnSpPr>
            <a:cxnSpLocks/>
            <a:stCxn id="14" idx="3"/>
            <a:endCxn id="30" idx="1"/>
          </p:cNvCxnSpPr>
          <p:nvPr/>
        </p:nvCxnSpPr>
        <p:spPr>
          <a:xfrm>
            <a:off x="7513057" y="2052790"/>
            <a:ext cx="318053" cy="828068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cteur : en angle 32">
            <a:extLst>
              <a:ext uri="{FF2B5EF4-FFF2-40B4-BE49-F238E27FC236}">
                <a16:creationId xmlns:a16="http://schemas.microsoft.com/office/drawing/2014/main" id="{C46335DB-76C8-400A-A388-DB562EB90EC7}"/>
              </a:ext>
            </a:extLst>
          </p:cNvPr>
          <p:cNvCxnSpPr>
            <a:cxnSpLocks/>
            <a:stCxn id="14" idx="3"/>
            <a:endCxn id="31" idx="1"/>
          </p:cNvCxnSpPr>
          <p:nvPr/>
        </p:nvCxnSpPr>
        <p:spPr>
          <a:xfrm>
            <a:off x="7513057" y="2052790"/>
            <a:ext cx="321363" cy="1643087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9A3CA4A1-DA71-4E61-91B5-79A5E0C9FEF8}"/>
              </a:ext>
            </a:extLst>
          </p:cNvPr>
          <p:cNvSpPr/>
          <p:nvPr/>
        </p:nvSpPr>
        <p:spPr>
          <a:xfrm>
            <a:off x="7831110" y="1890111"/>
            <a:ext cx="4084915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/TS24558_Eecs_ServiceProvisioning.yaml</a:t>
            </a:r>
          </a:p>
        </p:txBody>
      </p:sp>
      <p:cxnSp>
        <p:nvCxnSpPr>
          <p:cNvPr id="35" name="Connecteur : en angle 34">
            <a:extLst>
              <a:ext uri="{FF2B5EF4-FFF2-40B4-BE49-F238E27FC236}">
                <a16:creationId xmlns:a16="http://schemas.microsoft.com/office/drawing/2014/main" id="{5F23DE62-3BCC-4889-B254-9FCE91EF1414}"/>
              </a:ext>
            </a:extLst>
          </p:cNvPr>
          <p:cNvCxnSpPr>
            <a:cxnSpLocks/>
            <a:stCxn id="14" idx="3"/>
            <a:endCxn id="34" idx="1"/>
          </p:cNvCxnSpPr>
          <p:nvPr/>
        </p:nvCxnSpPr>
        <p:spPr>
          <a:xfrm>
            <a:off x="7513057" y="2052790"/>
            <a:ext cx="318053" cy="4664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cteur : en angle 41">
            <a:extLst>
              <a:ext uri="{FF2B5EF4-FFF2-40B4-BE49-F238E27FC236}">
                <a16:creationId xmlns:a16="http://schemas.microsoft.com/office/drawing/2014/main" id="{5E193653-D7AD-450D-929E-04B00CDAA6BA}"/>
              </a:ext>
            </a:extLst>
          </p:cNvPr>
          <p:cNvCxnSpPr>
            <a:cxnSpLocks/>
            <a:stCxn id="8" idx="3"/>
            <a:endCxn id="14" idx="1"/>
          </p:cNvCxnSpPr>
          <p:nvPr/>
        </p:nvCxnSpPr>
        <p:spPr>
          <a:xfrm flipV="1">
            <a:off x="2918648" y="2052790"/>
            <a:ext cx="2918010" cy="173994"/>
          </a:xfrm>
          <a:prstGeom prst="bentConnector3">
            <a:avLst>
              <a:gd name="adj1" fmla="val 9225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cteur : en angle 44">
            <a:extLst>
              <a:ext uri="{FF2B5EF4-FFF2-40B4-BE49-F238E27FC236}">
                <a16:creationId xmlns:a16="http://schemas.microsoft.com/office/drawing/2014/main" id="{9FDCF6F6-38FF-4018-AFC3-D01921E36645}"/>
              </a:ext>
            </a:extLst>
          </p:cNvPr>
          <p:cNvCxnSpPr>
            <a:stCxn id="8" idx="3"/>
            <a:endCxn id="15" idx="1"/>
          </p:cNvCxnSpPr>
          <p:nvPr/>
        </p:nvCxnSpPr>
        <p:spPr>
          <a:xfrm>
            <a:off x="2918648" y="2226784"/>
            <a:ext cx="2918010" cy="256409"/>
          </a:xfrm>
          <a:prstGeom prst="bentConnector3">
            <a:avLst>
              <a:gd name="adj1" fmla="val 9225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cteur : en angle 46">
            <a:extLst>
              <a:ext uri="{FF2B5EF4-FFF2-40B4-BE49-F238E27FC236}">
                <a16:creationId xmlns:a16="http://schemas.microsoft.com/office/drawing/2014/main" id="{FF5EAAE0-8008-4321-8DB0-16496E31BD13}"/>
              </a:ext>
            </a:extLst>
          </p:cNvPr>
          <p:cNvCxnSpPr>
            <a:stCxn id="8" idx="3"/>
            <a:endCxn id="16" idx="1"/>
          </p:cNvCxnSpPr>
          <p:nvPr/>
        </p:nvCxnSpPr>
        <p:spPr>
          <a:xfrm>
            <a:off x="2918648" y="2226784"/>
            <a:ext cx="2918011" cy="704324"/>
          </a:xfrm>
          <a:prstGeom prst="bentConnector3">
            <a:avLst>
              <a:gd name="adj1" fmla="val 9225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cteur : en angle 48">
            <a:extLst>
              <a:ext uri="{FF2B5EF4-FFF2-40B4-BE49-F238E27FC236}">
                <a16:creationId xmlns:a16="http://schemas.microsoft.com/office/drawing/2014/main" id="{1F264F39-21DA-4BF5-B18B-A313ADDF677C}"/>
              </a:ext>
            </a:extLst>
          </p:cNvPr>
          <p:cNvCxnSpPr>
            <a:stCxn id="8" idx="3"/>
            <a:endCxn id="17" idx="1"/>
          </p:cNvCxnSpPr>
          <p:nvPr/>
        </p:nvCxnSpPr>
        <p:spPr>
          <a:xfrm>
            <a:off x="2918648" y="2226784"/>
            <a:ext cx="2921318" cy="2187133"/>
          </a:xfrm>
          <a:prstGeom prst="bentConnector3">
            <a:avLst>
              <a:gd name="adj1" fmla="val 9220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cteur : en angle 50">
            <a:extLst>
              <a:ext uri="{FF2B5EF4-FFF2-40B4-BE49-F238E27FC236}">
                <a16:creationId xmlns:a16="http://schemas.microsoft.com/office/drawing/2014/main" id="{3459AE64-69A1-4F6A-AFF9-8C40C064938A}"/>
              </a:ext>
            </a:extLst>
          </p:cNvPr>
          <p:cNvCxnSpPr>
            <a:stCxn id="8" idx="3"/>
            <a:endCxn id="19" idx="1"/>
          </p:cNvCxnSpPr>
          <p:nvPr/>
        </p:nvCxnSpPr>
        <p:spPr>
          <a:xfrm>
            <a:off x="2918648" y="2226784"/>
            <a:ext cx="2918011" cy="1674791"/>
          </a:xfrm>
          <a:prstGeom prst="bentConnector3">
            <a:avLst>
              <a:gd name="adj1" fmla="val 9225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eur : en angle 52">
            <a:extLst>
              <a:ext uri="{FF2B5EF4-FFF2-40B4-BE49-F238E27FC236}">
                <a16:creationId xmlns:a16="http://schemas.microsoft.com/office/drawing/2014/main" id="{EDF0A3FA-0CFC-4DA6-AAF0-5BAA8D4B4E7B}"/>
              </a:ext>
            </a:extLst>
          </p:cNvPr>
          <p:cNvCxnSpPr>
            <a:stCxn id="8" idx="3"/>
            <a:endCxn id="21" idx="1"/>
          </p:cNvCxnSpPr>
          <p:nvPr/>
        </p:nvCxnSpPr>
        <p:spPr>
          <a:xfrm>
            <a:off x="2918648" y="2226784"/>
            <a:ext cx="2914701" cy="1178004"/>
          </a:xfrm>
          <a:prstGeom prst="bentConnector3">
            <a:avLst>
              <a:gd name="adj1" fmla="val 9278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ectangle 58">
            <a:extLst>
              <a:ext uri="{FF2B5EF4-FFF2-40B4-BE49-F238E27FC236}">
                <a16:creationId xmlns:a16="http://schemas.microsoft.com/office/drawing/2014/main" id="{8E194A41-75DA-492B-8422-43D5EDAC14B1}"/>
              </a:ext>
            </a:extLst>
          </p:cNvPr>
          <p:cNvSpPr/>
          <p:nvPr/>
        </p:nvSpPr>
        <p:spPr>
          <a:xfrm>
            <a:off x="6074314" y="5202672"/>
            <a:ext cx="1404778" cy="7827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/>
              <a:t>Internal</a:t>
            </a:r>
            <a:r>
              <a:rPr lang="fr-FR" dirty="0"/>
              <a:t> structure</a:t>
            </a:r>
          </a:p>
        </p:txBody>
      </p:sp>
      <p:cxnSp>
        <p:nvCxnSpPr>
          <p:cNvPr id="86" name="Connecteur : en angle 85">
            <a:extLst>
              <a:ext uri="{FF2B5EF4-FFF2-40B4-BE49-F238E27FC236}">
                <a16:creationId xmlns:a16="http://schemas.microsoft.com/office/drawing/2014/main" id="{433DE373-3491-4EBD-9632-A73E48C757A4}"/>
              </a:ext>
            </a:extLst>
          </p:cNvPr>
          <p:cNvCxnSpPr>
            <a:cxnSpLocks/>
            <a:stCxn id="11" idx="3"/>
            <a:endCxn id="59" idx="1"/>
          </p:cNvCxnSpPr>
          <p:nvPr/>
        </p:nvCxnSpPr>
        <p:spPr>
          <a:xfrm flipV="1">
            <a:off x="3337994" y="5594032"/>
            <a:ext cx="2736320" cy="1139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ZoneTexte 93">
            <a:extLst>
              <a:ext uri="{FF2B5EF4-FFF2-40B4-BE49-F238E27FC236}">
                <a16:creationId xmlns:a16="http://schemas.microsoft.com/office/drawing/2014/main" id="{4949D3E1-5F76-40A9-A222-E960835BB440}"/>
              </a:ext>
            </a:extLst>
          </p:cNvPr>
          <p:cNvSpPr txBox="1"/>
          <p:nvPr/>
        </p:nvSpPr>
        <p:spPr>
          <a:xfrm>
            <a:off x="7831110" y="4061417"/>
            <a:ext cx="3845925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174 </a:t>
            </a:r>
            <a:r>
              <a:rPr lang="fr-FR" dirty="0" err="1"/>
              <a:t>OpenAPI</a:t>
            </a:r>
            <a:r>
              <a:rPr lang="fr-FR" dirty="0"/>
              <a:t> files</a:t>
            </a:r>
          </a:p>
          <a:p>
            <a:r>
              <a:rPr lang="fr-FR" sz="1600" i="1" dirty="0"/>
              <a:t>CT1/3/4: 158, SA4: 14, SA5-Charging: 2</a:t>
            </a:r>
          </a:p>
        </p:txBody>
      </p:sp>
      <p:sp>
        <p:nvSpPr>
          <p:cNvPr id="95" name="Accolade fermante 94">
            <a:extLst>
              <a:ext uri="{FF2B5EF4-FFF2-40B4-BE49-F238E27FC236}">
                <a16:creationId xmlns:a16="http://schemas.microsoft.com/office/drawing/2014/main" id="{F61C7E25-82D8-4EB2-A4B5-CD23D1C6FF7B}"/>
              </a:ext>
            </a:extLst>
          </p:cNvPr>
          <p:cNvSpPr/>
          <p:nvPr/>
        </p:nvSpPr>
        <p:spPr>
          <a:xfrm rot="5400000">
            <a:off x="9765738" y="2010333"/>
            <a:ext cx="215660" cy="408491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6" name="ZoneTexte 95">
            <a:extLst>
              <a:ext uri="{FF2B5EF4-FFF2-40B4-BE49-F238E27FC236}">
                <a16:creationId xmlns:a16="http://schemas.microsoft.com/office/drawing/2014/main" id="{8ABE8B7F-3C74-4353-B8CD-4B6DDC301DA5}"/>
              </a:ext>
            </a:extLst>
          </p:cNvPr>
          <p:cNvSpPr txBox="1"/>
          <p:nvPr/>
        </p:nvSpPr>
        <p:spPr>
          <a:xfrm>
            <a:off x="7817278" y="5270866"/>
            <a:ext cx="1980029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14 </a:t>
            </a:r>
            <a:r>
              <a:rPr lang="fr-FR" dirty="0" err="1"/>
              <a:t>OpenAPI</a:t>
            </a:r>
            <a:r>
              <a:rPr lang="fr-FR" dirty="0"/>
              <a:t> files </a:t>
            </a:r>
          </a:p>
          <a:p>
            <a:r>
              <a:rPr lang="fr-FR" sz="1600" i="1" dirty="0"/>
              <a:t>SA5-OAM: 14</a:t>
            </a:r>
          </a:p>
        </p:txBody>
      </p:sp>
      <p:sp>
        <p:nvSpPr>
          <p:cNvPr id="97" name="Accolade fermante 96">
            <a:extLst>
              <a:ext uri="{FF2B5EF4-FFF2-40B4-BE49-F238E27FC236}">
                <a16:creationId xmlns:a16="http://schemas.microsoft.com/office/drawing/2014/main" id="{D56B5E8E-50E7-41B7-BF71-CF63DC0D1986}"/>
              </a:ext>
            </a:extLst>
          </p:cNvPr>
          <p:cNvSpPr/>
          <p:nvPr/>
        </p:nvSpPr>
        <p:spPr>
          <a:xfrm>
            <a:off x="7533320" y="5197887"/>
            <a:ext cx="161433" cy="78272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8598969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B46DF35-DCC1-4F71-8C92-A9AB64250E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Existing</a:t>
            </a:r>
            <a:r>
              <a:rPr lang="fr-FR" dirty="0"/>
              <a:t> In-</a:t>
            </a:r>
            <a:r>
              <a:rPr lang="fr-FR" dirty="0" err="1"/>
              <a:t>between</a:t>
            </a:r>
            <a:r>
              <a:rPr lang="fr-FR" dirty="0"/>
              <a:t> </a:t>
            </a:r>
            <a:r>
              <a:rPr lang="fr-FR" dirty="0" err="1"/>
              <a:t>Plenary</a:t>
            </a:r>
            <a:r>
              <a:rPr lang="fr-FR" dirty="0"/>
              <a:t> Process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037517F-8641-4F6B-A3B1-D2785640A409}"/>
              </a:ext>
            </a:extLst>
          </p:cNvPr>
          <p:cNvSpPr/>
          <p:nvPr/>
        </p:nvSpPr>
        <p:spPr>
          <a:xfrm>
            <a:off x="209739" y="1695012"/>
            <a:ext cx="21467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forge.3gpp.org/rep/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4A2CFAB-9DA4-47A8-A17A-D42F8734C4F6}"/>
              </a:ext>
            </a:extLst>
          </p:cNvPr>
          <p:cNvSpPr/>
          <p:nvPr/>
        </p:nvSpPr>
        <p:spPr>
          <a:xfrm>
            <a:off x="1515700" y="2042118"/>
            <a:ext cx="14029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all/5G_APIs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11EE5D-2007-4FDD-833B-2B8A30FAF6F1}"/>
              </a:ext>
            </a:extLst>
          </p:cNvPr>
          <p:cNvSpPr/>
          <p:nvPr/>
        </p:nvSpPr>
        <p:spPr>
          <a:xfrm>
            <a:off x="1515700" y="5013221"/>
            <a:ext cx="11592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sa5/</a:t>
            </a:r>
            <a:r>
              <a:rPr lang="fr-FR" dirty="0" err="1"/>
              <a:t>MnS</a:t>
            </a:r>
            <a:r>
              <a:rPr lang="fr-FR" dirty="0"/>
              <a:t>/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5CAF81C-8BA1-4395-97D2-908CA4D9A96B}"/>
              </a:ext>
            </a:extLst>
          </p:cNvPr>
          <p:cNvSpPr/>
          <p:nvPr/>
        </p:nvSpPr>
        <p:spPr>
          <a:xfrm>
            <a:off x="2217174" y="5410505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err="1"/>
              <a:t>OpenAPI</a:t>
            </a:r>
            <a:endParaRPr lang="fr-FR" dirty="0"/>
          </a:p>
        </p:txBody>
      </p:sp>
      <p:cxnSp>
        <p:nvCxnSpPr>
          <p:cNvPr id="18" name="Connecteur : en angle 17">
            <a:extLst>
              <a:ext uri="{FF2B5EF4-FFF2-40B4-BE49-F238E27FC236}">
                <a16:creationId xmlns:a16="http://schemas.microsoft.com/office/drawing/2014/main" id="{0F2D9BB4-D55A-4FD3-8B1C-D19101F633FC}"/>
              </a:ext>
            </a:extLst>
          </p:cNvPr>
          <p:cNvCxnSpPr>
            <a:cxnSpLocks/>
            <a:stCxn id="7" idx="2"/>
            <a:endCxn id="8" idx="1"/>
          </p:cNvCxnSpPr>
          <p:nvPr/>
        </p:nvCxnSpPr>
        <p:spPr>
          <a:xfrm rot="16200000" flipH="1">
            <a:off x="1318185" y="2029269"/>
            <a:ext cx="162440" cy="23259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 : en angle 19">
            <a:extLst>
              <a:ext uri="{FF2B5EF4-FFF2-40B4-BE49-F238E27FC236}">
                <a16:creationId xmlns:a16="http://schemas.microsoft.com/office/drawing/2014/main" id="{6DBCD3CB-BFCB-4582-83A9-EF186B23C1DE}"/>
              </a:ext>
            </a:extLst>
          </p:cNvPr>
          <p:cNvCxnSpPr>
            <a:cxnSpLocks/>
            <a:stCxn id="7" idx="2"/>
            <a:endCxn id="10" idx="1"/>
          </p:cNvCxnSpPr>
          <p:nvPr/>
        </p:nvCxnSpPr>
        <p:spPr>
          <a:xfrm rot="16200000" flipH="1">
            <a:off x="-167366" y="3514820"/>
            <a:ext cx="3133543" cy="23259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 : en angle 21">
            <a:extLst>
              <a:ext uri="{FF2B5EF4-FFF2-40B4-BE49-F238E27FC236}">
                <a16:creationId xmlns:a16="http://schemas.microsoft.com/office/drawing/2014/main" id="{D3D073A6-7A35-47FE-AAFF-C14706899FC8}"/>
              </a:ext>
            </a:extLst>
          </p:cNvPr>
          <p:cNvCxnSpPr>
            <a:cxnSpLocks/>
            <a:stCxn id="10" idx="2"/>
            <a:endCxn id="11" idx="1"/>
          </p:cNvCxnSpPr>
          <p:nvPr/>
        </p:nvCxnSpPr>
        <p:spPr>
          <a:xfrm rot="16200000" flipH="1">
            <a:off x="2049951" y="5427948"/>
            <a:ext cx="212618" cy="121828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BD72DDCE-2414-4A93-B22E-893E6BE96696}"/>
              </a:ext>
            </a:extLst>
          </p:cNvPr>
          <p:cNvSpPr/>
          <p:nvPr/>
        </p:nvSpPr>
        <p:spPr>
          <a:xfrm>
            <a:off x="5836658" y="1885447"/>
            <a:ext cx="1676399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/Rel-17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727DBC4-EED6-4BC2-B53F-BB35D38428B4}"/>
              </a:ext>
            </a:extLst>
          </p:cNvPr>
          <p:cNvSpPr/>
          <p:nvPr/>
        </p:nvSpPr>
        <p:spPr>
          <a:xfrm>
            <a:off x="5836658" y="2315850"/>
            <a:ext cx="1676399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/Rel-16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56E0163-ABBB-49A2-B03C-C0375CEF7000}"/>
              </a:ext>
            </a:extLst>
          </p:cNvPr>
          <p:cNvSpPr/>
          <p:nvPr/>
        </p:nvSpPr>
        <p:spPr>
          <a:xfrm>
            <a:off x="5836659" y="2763765"/>
            <a:ext cx="1676400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/Rel-15</a:t>
            </a:r>
          </a:p>
        </p:txBody>
      </p:sp>
      <p:cxnSp>
        <p:nvCxnSpPr>
          <p:cNvPr id="42" name="Connecteur : en angle 41">
            <a:extLst>
              <a:ext uri="{FF2B5EF4-FFF2-40B4-BE49-F238E27FC236}">
                <a16:creationId xmlns:a16="http://schemas.microsoft.com/office/drawing/2014/main" id="{5E193653-D7AD-450D-929E-04B00CDAA6BA}"/>
              </a:ext>
            </a:extLst>
          </p:cNvPr>
          <p:cNvCxnSpPr>
            <a:cxnSpLocks/>
            <a:stCxn id="8" idx="3"/>
            <a:endCxn id="14" idx="1"/>
          </p:cNvCxnSpPr>
          <p:nvPr/>
        </p:nvCxnSpPr>
        <p:spPr>
          <a:xfrm flipV="1">
            <a:off x="2918648" y="2052790"/>
            <a:ext cx="2918010" cy="173994"/>
          </a:xfrm>
          <a:prstGeom prst="bentConnector3">
            <a:avLst>
              <a:gd name="adj1" fmla="val 9225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cteur : en angle 44">
            <a:extLst>
              <a:ext uri="{FF2B5EF4-FFF2-40B4-BE49-F238E27FC236}">
                <a16:creationId xmlns:a16="http://schemas.microsoft.com/office/drawing/2014/main" id="{9FDCF6F6-38FF-4018-AFC3-D01921E36645}"/>
              </a:ext>
            </a:extLst>
          </p:cNvPr>
          <p:cNvCxnSpPr>
            <a:stCxn id="8" idx="3"/>
            <a:endCxn id="15" idx="1"/>
          </p:cNvCxnSpPr>
          <p:nvPr/>
        </p:nvCxnSpPr>
        <p:spPr>
          <a:xfrm>
            <a:off x="2918648" y="2226784"/>
            <a:ext cx="2918010" cy="256409"/>
          </a:xfrm>
          <a:prstGeom prst="bentConnector3">
            <a:avLst>
              <a:gd name="adj1" fmla="val 9225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cteur : en angle 46">
            <a:extLst>
              <a:ext uri="{FF2B5EF4-FFF2-40B4-BE49-F238E27FC236}">
                <a16:creationId xmlns:a16="http://schemas.microsoft.com/office/drawing/2014/main" id="{FF5EAAE0-8008-4321-8DB0-16496E31BD13}"/>
              </a:ext>
            </a:extLst>
          </p:cNvPr>
          <p:cNvCxnSpPr>
            <a:stCxn id="8" idx="3"/>
            <a:endCxn id="16" idx="1"/>
          </p:cNvCxnSpPr>
          <p:nvPr/>
        </p:nvCxnSpPr>
        <p:spPr>
          <a:xfrm>
            <a:off x="2918648" y="2226784"/>
            <a:ext cx="2918011" cy="704324"/>
          </a:xfrm>
          <a:prstGeom prst="bentConnector3">
            <a:avLst>
              <a:gd name="adj1" fmla="val 9225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Connecteur : en angle 85">
            <a:extLst>
              <a:ext uri="{FF2B5EF4-FFF2-40B4-BE49-F238E27FC236}">
                <a16:creationId xmlns:a16="http://schemas.microsoft.com/office/drawing/2014/main" id="{433DE373-3491-4EBD-9632-A73E48C757A4}"/>
              </a:ext>
            </a:extLst>
          </p:cNvPr>
          <p:cNvCxnSpPr>
            <a:cxnSpLocks/>
            <a:stCxn id="11" idx="3"/>
            <a:endCxn id="36" idx="1"/>
          </p:cNvCxnSpPr>
          <p:nvPr/>
        </p:nvCxnSpPr>
        <p:spPr>
          <a:xfrm flipV="1">
            <a:off x="3337994" y="5594032"/>
            <a:ext cx="2736320" cy="1139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>
            <a:extLst>
              <a:ext uri="{FF2B5EF4-FFF2-40B4-BE49-F238E27FC236}">
                <a16:creationId xmlns:a16="http://schemas.microsoft.com/office/drawing/2014/main" id="{9D4AB42D-C092-4D62-8F2D-F92B7730472D}"/>
              </a:ext>
            </a:extLst>
          </p:cNvPr>
          <p:cNvSpPr/>
          <p:nvPr/>
        </p:nvSpPr>
        <p:spPr>
          <a:xfrm>
            <a:off x="6074314" y="5202672"/>
            <a:ext cx="1404778" cy="7827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/>
              <a:t>Internal</a:t>
            </a:r>
            <a:r>
              <a:rPr lang="fr-FR" dirty="0"/>
              <a:t> structure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759FBF3D-261C-48C4-998A-358D75DC5E73}"/>
              </a:ext>
            </a:extLst>
          </p:cNvPr>
          <p:cNvSpPr/>
          <p:nvPr/>
        </p:nvSpPr>
        <p:spPr>
          <a:xfrm>
            <a:off x="5839966" y="4246574"/>
            <a:ext cx="1676401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/Rel-15-drafts-TSG#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E94B367-019F-439B-800E-D422A18F4763}"/>
              </a:ext>
            </a:extLst>
          </p:cNvPr>
          <p:cNvSpPr/>
          <p:nvPr/>
        </p:nvSpPr>
        <p:spPr>
          <a:xfrm>
            <a:off x="5836659" y="3734232"/>
            <a:ext cx="1676398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/Rel-16-drafts-TSG#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821D5615-3FD3-437C-B684-8294EA44DB0A}"/>
              </a:ext>
            </a:extLst>
          </p:cNvPr>
          <p:cNvSpPr/>
          <p:nvPr/>
        </p:nvSpPr>
        <p:spPr>
          <a:xfrm>
            <a:off x="5833349" y="3237445"/>
            <a:ext cx="1676398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/Rel-17-drafts-TSG#</a:t>
            </a:r>
          </a:p>
        </p:txBody>
      </p:sp>
      <p:cxnSp>
        <p:nvCxnSpPr>
          <p:cNvPr id="44" name="Connecteur : en angle 43">
            <a:extLst>
              <a:ext uri="{FF2B5EF4-FFF2-40B4-BE49-F238E27FC236}">
                <a16:creationId xmlns:a16="http://schemas.microsoft.com/office/drawing/2014/main" id="{3F0090F7-53D5-4E33-AFEA-60240EFB33ED}"/>
              </a:ext>
            </a:extLst>
          </p:cNvPr>
          <p:cNvCxnSpPr>
            <a:endCxn id="40" idx="1"/>
          </p:cNvCxnSpPr>
          <p:nvPr/>
        </p:nvCxnSpPr>
        <p:spPr>
          <a:xfrm>
            <a:off x="2918648" y="2226784"/>
            <a:ext cx="2921318" cy="2187133"/>
          </a:xfrm>
          <a:prstGeom prst="bentConnector3">
            <a:avLst>
              <a:gd name="adj1" fmla="val 9220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eur : en angle 45">
            <a:extLst>
              <a:ext uri="{FF2B5EF4-FFF2-40B4-BE49-F238E27FC236}">
                <a16:creationId xmlns:a16="http://schemas.microsoft.com/office/drawing/2014/main" id="{C673E7A6-9BD6-45B3-90D9-E4F2A7563389}"/>
              </a:ext>
            </a:extLst>
          </p:cNvPr>
          <p:cNvCxnSpPr>
            <a:endCxn id="41" idx="1"/>
          </p:cNvCxnSpPr>
          <p:nvPr/>
        </p:nvCxnSpPr>
        <p:spPr>
          <a:xfrm>
            <a:off x="2918648" y="2226784"/>
            <a:ext cx="2918011" cy="1674791"/>
          </a:xfrm>
          <a:prstGeom prst="bentConnector3">
            <a:avLst>
              <a:gd name="adj1" fmla="val 9225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cteur : en angle 47">
            <a:extLst>
              <a:ext uri="{FF2B5EF4-FFF2-40B4-BE49-F238E27FC236}">
                <a16:creationId xmlns:a16="http://schemas.microsoft.com/office/drawing/2014/main" id="{F6A1D2B6-DFDE-4938-9F5C-FD74F8B5493C}"/>
              </a:ext>
            </a:extLst>
          </p:cNvPr>
          <p:cNvCxnSpPr>
            <a:endCxn id="43" idx="1"/>
          </p:cNvCxnSpPr>
          <p:nvPr/>
        </p:nvCxnSpPr>
        <p:spPr>
          <a:xfrm>
            <a:off x="2918648" y="2226784"/>
            <a:ext cx="2914701" cy="1178004"/>
          </a:xfrm>
          <a:prstGeom prst="bentConnector3">
            <a:avLst>
              <a:gd name="adj1" fmla="val 92484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D79723AE-3999-415F-B1C2-14345787EA74}"/>
              </a:ext>
            </a:extLst>
          </p:cNvPr>
          <p:cNvSpPr/>
          <p:nvPr/>
        </p:nvSpPr>
        <p:spPr>
          <a:xfrm>
            <a:off x="8503731" y="3238792"/>
            <a:ext cx="2788245" cy="13590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New versions </a:t>
            </a:r>
            <a:r>
              <a:rPr lang="fr-FR" dirty="0" err="1"/>
              <a:t>produced</a:t>
            </a:r>
            <a:r>
              <a:rPr lang="fr-FR" dirty="0"/>
              <a:t> by CT </a:t>
            </a:r>
            <a:r>
              <a:rPr lang="fr-FR" dirty="0" err="1"/>
              <a:t>WGs</a:t>
            </a:r>
            <a:r>
              <a:rPr lang="fr-FR" dirty="0"/>
              <a:t>/SA4</a:t>
            </a:r>
          </a:p>
        </p:txBody>
      </p:sp>
      <p:sp>
        <p:nvSpPr>
          <p:cNvPr id="50" name="Rectangle : coins arrondis 49">
            <a:extLst>
              <a:ext uri="{FF2B5EF4-FFF2-40B4-BE49-F238E27FC236}">
                <a16:creationId xmlns:a16="http://schemas.microsoft.com/office/drawing/2014/main" id="{E0588AD2-BB7A-4D24-98E5-087C41777496}"/>
              </a:ext>
            </a:extLst>
          </p:cNvPr>
          <p:cNvSpPr/>
          <p:nvPr/>
        </p:nvSpPr>
        <p:spPr>
          <a:xfrm>
            <a:off x="8676172" y="5013221"/>
            <a:ext cx="2615804" cy="13255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New versions </a:t>
            </a:r>
            <a:r>
              <a:rPr lang="fr-FR" dirty="0" err="1"/>
              <a:t>produced</a:t>
            </a:r>
            <a:r>
              <a:rPr lang="fr-FR" dirty="0"/>
              <a:t> by SA5-OAM</a:t>
            </a:r>
          </a:p>
        </p:txBody>
      </p:sp>
      <p:sp>
        <p:nvSpPr>
          <p:cNvPr id="52" name="Flèche : haut 51">
            <a:extLst>
              <a:ext uri="{FF2B5EF4-FFF2-40B4-BE49-F238E27FC236}">
                <a16:creationId xmlns:a16="http://schemas.microsoft.com/office/drawing/2014/main" id="{3781B6AC-3D1E-4F1E-AF20-50C3FE070D32}"/>
              </a:ext>
            </a:extLst>
          </p:cNvPr>
          <p:cNvSpPr/>
          <p:nvPr/>
        </p:nvSpPr>
        <p:spPr>
          <a:xfrm rot="17013532">
            <a:off x="7909821" y="3202099"/>
            <a:ext cx="164856" cy="510325"/>
          </a:xfrm>
          <a:prstGeom prst="up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4" name="Flèche : haut 53">
            <a:extLst>
              <a:ext uri="{FF2B5EF4-FFF2-40B4-BE49-F238E27FC236}">
                <a16:creationId xmlns:a16="http://schemas.microsoft.com/office/drawing/2014/main" id="{D01C48C6-DC69-4D52-91FC-0EE291211D4D}"/>
              </a:ext>
            </a:extLst>
          </p:cNvPr>
          <p:cNvSpPr/>
          <p:nvPr/>
        </p:nvSpPr>
        <p:spPr>
          <a:xfrm rot="16200000">
            <a:off x="7873974" y="3668801"/>
            <a:ext cx="167342" cy="465544"/>
          </a:xfrm>
          <a:prstGeom prst="up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5" name="Flèche : haut 54">
            <a:extLst>
              <a:ext uri="{FF2B5EF4-FFF2-40B4-BE49-F238E27FC236}">
                <a16:creationId xmlns:a16="http://schemas.microsoft.com/office/drawing/2014/main" id="{DFC0D839-1A3C-4F01-AAE7-2CBF9D978208}"/>
              </a:ext>
            </a:extLst>
          </p:cNvPr>
          <p:cNvSpPr/>
          <p:nvPr/>
        </p:nvSpPr>
        <p:spPr>
          <a:xfrm rot="14793556">
            <a:off x="7938123" y="4092604"/>
            <a:ext cx="137232" cy="447915"/>
          </a:xfrm>
          <a:prstGeom prst="up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6" name="Flèche : haut 55">
            <a:extLst>
              <a:ext uri="{FF2B5EF4-FFF2-40B4-BE49-F238E27FC236}">
                <a16:creationId xmlns:a16="http://schemas.microsoft.com/office/drawing/2014/main" id="{3C1E2792-CD54-446E-9C40-003B8746900F}"/>
              </a:ext>
            </a:extLst>
          </p:cNvPr>
          <p:cNvSpPr/>
          <p:nvPr/>
        </p:nvSpPr>
        <p:spPr>
          <a:xfrm rot="16200000">
            <a:off x="8047933" y="5135483"/>
            <a:ext cx="167342" cy="744254"/>
          </a:xfrm>
          <a:prstGeom prst="up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82650525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34059</TotalTime>
  <Words>1114</Words>
  <Application>Microsoft Office PowerPoint</Application>
  <PresentationFormat>Grand écran</PresentationFormat>
  <Paragraphs>155</Paragraphs>
  <Slides>20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20</vt:i4>
      </vt:variant>
    </vt:vector>
  </HeadingPairs>
  <TitlesOfParts>
    <vt:vector size="27" baseType="lpstr">
      <vt:lpstr>Arial</vt:lpstr>
      <vt:lpstr>Arial </vt:lpstr>
      <vt:lpstr>Arial Black</vt:lpstr>
      <vt:lpstr>Calibri</vt:lpstr>
      <vt:lpstr>Calibri Light</vt:lpstr>
      <vt:lpstr>Times New Roman</vt:lpstr>
      <vt:lpstr>Office Theme</vt:lpstr>
      <vt:lpstr>OpenAPI specs management: Current status </vt:lpstr>
      <vt:lpstr>Approved process at TSG#95</vt:lpstr>
      <vt:lpstr>Since TSG#95</vt:lpstr>
      <vt:lpstr>Next steps</vt:lpstr>
      <vt:lpstr>To consider when preparing the TSG</vt:lpstr>
      <vt:lpstr>ANNEX</vt:lpstr>
      <vt:lpstr>Detailed process</vt:lpstr>
      <vt:lpstr>Current OpenAPI Repositories</vt:lpstr>
      <vt:lpstr>Existing In-between Plenary Process</vt:lpstr>
      <vt:lpstr>New Pre-Plenary Process  after TSG Tdocs sumission deadline</vt:lpstr>
      <vt:lpstr>In-Plenary Process</vt:lpstr>
      <vt:lpstr>Post-Plenary Process</vt:lpstr>
      <vt:lpstr>List of Key Issues as identified by the OpenAPI Task Force</vt:lpstr>
      <vt:lpstr>KI#1: Storage of 3GPP OpenAPI  specification files in 3GPP Forge </vt:lpstr>
      <vt:lpstr>KI#2: Expand application of the 3GPP Forge in the handling of CR </vt:lpstr>
      <vt:lpstr>KI#3: Reference to other OpenAPI specifications</vt:lpstr>
      <vt:lpstr>KI#4: OpenAPI specification validation</vt:lpstr>
      <vt:lpstr>KI#5: 3GPP Common API Versioning Mechanism </vt:lpstr>
      <vt:lpstr>KI#6: Common principles and conventions 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Lionel</cp:lastModifiedBy>
  <cp:revision>939</cp:revision>
  <dcterms:created xsi:type="dcterms:W3CDTF">2010-02-05T13:52:04Z</dcterms:created>
  <dcterms:modified xsi:type="dcterms:W3CDTF">2022-06-08T21:22:03Z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7222825-62ea-40f3-96b5-5375c07996e2_Enabled">
    <vt:lpwstr>true</vt:lpwstr>
  </property>
  <property fmtid="{D5CDD505-2E9C-101B-9397-08002B2CF9AE}" pid="3" name="MSIP_Label_07222825-62ea-40f3-96b5-5375c07996e2_SetDate">
    <vt:lpwstr>2022-06-08T21:19:26Z</vt:lpwstr>
  </property>
  <property fmtid="{D5CDD505-2E9C-101B-9397-08002B2CF9AE}" pid="4" name="MSIP_Label_07222825-62ea-40f3-96b5-5375c07996e2_Method">
    <vt:lpwstr>Privileged</vt:lpwstr>
  </property>
  <property fmtid="{D5CDD505-2E9C-101B-9397-08002B2CF9AE}" pid="5" name="MSIP_Label_07222825-62ea-40f3-96b5-5375c07996e2_Name">
    <vt:lpwstr>unrestricted_parent.2</vt:lpwstr>
  </property>
  <property fmtid="{D5CDD505-2E9C-101B-9397-08002B2CF9AE}" pid="6" name="MSIP_Label_07222825-62ea-40f3-96b5-5375c07996e2_SiteId">
    <vt:lpwstr>90c7a20a-f34b-40bf-bc48-b9253b6f5d20</vt:lpwstr>
  </property>
  <property fmtid="{D5CDD505-2E9C-101B-9397-08002B2CF9AE}" pid="7" name="MSIP_Label_07222825-62ea-40f3-96b5-5375c07996e2_ActionId">
    <vt:lpwstr>e03e53d5-1edf-4a6f-88f0-9d0c2283ec39</vt:lpwstr>
  </property>
  <property fmtid="{D5CDD505-2E9C-101B-9397-08002B2CF9AE}" pid="8" name="MSIP_Label_07222825-62ea-40f3-96b5-5375c07996e2_ContentBits">
    <vt:lpwstr>0</vt:lpwstr>
  </property>
</Properties>
</file>